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328" r:id="rId2"/>
    <p:sldId id="371" r:id="rId3"/>
    <p:sldId id="375" r:id="rId4"/>
    <p:sldId id="369" r:id="rId5"/>
    <p:sldId id="372" r:id="rId6"/>
    <p:sldId id="376" r:id="rId7"/>
    <p:sldId id="378" r:id="rId8"/>
    <p:sldId id="381" r:id="rId9"/>
    <p:sldId id="373" r:id="rId10"/>
    <p:sldId id="380" r:id="rId11"/>
    <p:sldId id="3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omi Kennedy" initials="NK" lastIdx="10" clrIdx="0">
    <p:extLst>
      <p:ext uri="{19B8F6BF-5375-455C-9EA6-DF929625EA0E}">
        <p15:presenceInfo xmlns:p15="http://schemas.microsoft.com/office/powerpoint/2012/main" userId="S-1-5-21-600606445-897779884-259006233-7092" providerId="AD"/>
      </p:ext>
    </p:extLst>
  </p:cmAuthor>
  <p:cmAuthor id="2" name="Baker McKenzie" initials="BMcK" lastIdx="1" clrIdx="1">
    <p:extLst>
      <p:ext uri="{19B8F6BF-5375-455C-9EA6-DF929625EA0E}">
        <p15:presenceInfo xmlns:p15="http://schemas.microsoft.com/office/powerpoint/2012/main" userId="Baker McKenzie" providerId="None"/>
      </p:ext>
    </p:extLst>
  </p:cmAuthor>
  <p:cmAuthor id="3" name="Thomas Roberts" initials="TR" lastIdx="1" clrIdx="2">
    <p:extLst>
      <p:ext uri="{19B8F6BF-5375-455C-9EA6-DF929625EA0E}">
        <p15:presenceInfo xmlns:p15="http://schemas.microsoft.com/office/powerpoint/2012/main" userId="Thomas Roberts" providerId="None"/>
      </p:ext>
    </p:extLst>
  </p:cmAuthor>
  <p:cmAuthor id="4" name="Yvonne Richards" initials="YR" lastIdx="9" clrIdx="3">
    <p:extLst>
      <p:ext uri="{19B8F6BF-5375-455C-9EA6-DF929625EA0E}">
        <p15:presenceInfo xmlns:p15="http://schemas.microsoft.com/office/powerpoint/2012/main" userId="S-1-5-21-600606445-897779884-259006233-86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6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55172" autoAdjust="0"/>
  </p:normalViewPr>
  <p:slideViewPr>
    <p:cSldViewPr snapToGrid="0" snapToObjects="1">
      <p:cViewPr varScale="1">
        <p:scale>
          <a:sx n="39" d="100"/>
          <a:sy n="39" d="100"/>
        </p:scale>
        <p:origin x="2060"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4CBC14-A2D9-460C-A9DD-217D4520391C}" type="datetimeFigureOut">
              <a:rPr lang="en-GB" smtClean="0"/>
              <a:t>31/01/2023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CAAD-AA59-4DDC-BC5E-C0495C07A2CB}" type="slidenum">
              <a:rPr lang="en-GB" smtClean="0"/>
              <a:t>‹#›</a:t>
            </a:fld>
            <a:endParaRPr lang="en-GB"/>
          </a:p>
        </p:txBody>
      </p:sp>
    </p:spTree>
    <p:extLst>
      <p:ext uri="{BB962C8B-B14F-4D97-AF65-F5344CB8AC3E}">
        <p14:creationId xmlns:p14="http://schemas.microsoft.com/office/powerpoint/2010/main" val="2603944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ov.uk/child-employment/performance-licences-for-childre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1</a:t>
            </a:fld>
            <a:endParaRPr lang="en-GB"/>
          </a:p>
        </p:txBody>
      </p:sp>
    </p:spTree>
    <p:extLst>
      <p:ext uri="{BB962C8B-B14F-4D97-AF65-F5344CB8AC3E}">
        <p14:creationId xmlns:p14="http://schemas.microsoft.com/office/powerpoint/2010/main" val="3978020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Some feedback from</a:t>
            </a:r>
            <a:r>
              <a:rPr lang="en-GB" baseline="0" dirty="0" smtClean="0">
                <a:latin typeface="Arial" panose="020B0604020202020204" pitchFamily="34" charset="0"/>
                <a:cs typeface="Arial" panose="020B0604020202020204" pitchFamily="34" charset="0"/>
              </a:rPr>
              <a:t> past participants</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85CAAD-AA59-4DDC-BC5E-C0495C07A2CB}" type="slidenum">
              <a:rPr lang="en-GB" smtClean="0"/>
              <a:t>10</a:t>
            </a:fld>
            <a:endParaRPr lang="en-GB"/>
          </a:p>
        </p:txBody>
      </p:sp>
    </p:spTree>
    <p:extLst>
      <p:ext uri="{BB962C8B-B14F-4D97-AF65-F5344CB8AC3E}">
        <p14:creationId xmlns:p14="http://schemas.microsoft.com/office/powerpoint/2010/main" val="2257196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latin typeface="Arial" panose="020B0604020202020204" pitchFamily="34" charset="0"/>
                <a:cs typeface="Arial" panose="020B0604020202020204" pitchFamily="34" charset="0"/>
              </a:rPr>
              <a:t>Please do get in touch and tell</a:t>
            </a:r>
            <a:r>
              <a:rPr lang="en-GB" baseline="0" dirty="0" smtClean="0">
                <a:latin typeface="Arial" panose="020B0604020202020204" pitchFamily="34" charset="0"/>
                <a:cs typeface="Arial" panose="020B0604020202020204" pitchFamily="34" charset="0"/>
              </a:rPr>
              <a:t> us (and others) what you got up to during the Big Legal Lesson – we have a schools media pack to help! </a:t>
            </a:r>
            <a:endParaRPr lang="en-GB" dirty="0" smtClean="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11</a:t>
            </a:fld>
            <a:endParaRPr lang="en-GB"/>
          </a:p>
        </p:txBody>
      </p:sp>
    </p:spTree>
    <p:extLst>
      <p:ext uri="{BB962C8B-B14F-4D97-AF65-F5344CB8AC3E}">
        <p14:creationId xmlns:p14="http://schemas.microsoft.com/office/powerpoint/2010/main" val="218387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baseline="0" dirty="0" smtClean="0">
                <a:latin typeface="Arial" panose="020B0604020202020204" pitchFamily="34" charset="0"/>
                <a:cs typeface="Arial" panose="020B0604020202020204" pitchFamily="34" charset="0"/>
              </a:rPr>
              <a:t>We have a vision of </a:t>
            </a: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a world where all people (no matter how young or old) can help shape their communities. A world where everyone has the knowledge, skills and confidence to make their voices heard, locally, nationally and globally.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Our mission is to provide learning experiences that light this spark in children and young people, a spark of active citizenship that grows as they do.</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We work with schools, teachers, children and young people all over the UK. Each year 500,000 children and young people from over 6,000 schools benefit from our learning experiences. </a:t>
            </a: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endParaRPr lang="en-GB" sz="1200" b="0" i="0" u="none" strike="noStrike" kern="1200" baseline="0" dirty="0" smtClean="0">
              <a:solidFill>
                <a:schemeClr val="tx1"/>
              </a:solidFill>
              <a:effectLst/>
              <a:latin typeface="Arial" panose="020B0604020202020204" pitchFamily="34" charset="0"/>
              <a:ea typeface="+mn-ea"/>
              <a:cs typeface="Arial" panose="020B0604020202020204" pitchFamily="34" charset="0"/>
            </a:endParaRPr>
          </a:p>
          <a:p>
            <a:endParaRPr lang="en-GB" sz="1200" b="0" i="0" kern="1200" dirty="0" smtClean="0">
              <a:solidFill>
                <a:schemeClr val="tx1"/>
              </a:solidFill>
              <a:effectLst/>
              <a:latin typeface="Arial" panose="020B0604020202020204" pitchFamily="34" charset="0"/>
              <a:ea typeface="+mn-ea"/>
              <a:cs typeface="Arial" panose="020B0604020202020204" pitchFamily="34" charset="0"/>
            </a:endParaRPr>
          </a:p>
          <a:p>
            <a:endParaRPr lang="en-GB"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85CAAD-AA59-4DDC-BC5E-C0495C07A2CB}" type="slidenum">
              <a:rPr lang="en-GB" smtClean="0"/>
              <a:t>2</a:t>
            </a:fld>
            <a:endParaRPr lang="en-GB"/>
          </a:p>
        </p:txBody>
      </p:sp>
    </p:spTree>
    <p:extLst>
      <p:ext uri="{BB962C8B-B14F-4D97-AF65-F5344CB8AC3E}">
        <p14:creationId xmlns:p14="http://schemas.microsoft.com/office/powerpoint/2010/main" val="2534473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Our work helps children from an early age to shape their communities, institutions* and society, building habits for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Arial" panose="020B0604020202020204" pitchFamily="34" charset="0"/>
                <a:cs typeface="Arial" panose="020B0604020202020204" pitchFamily="34" charset="0"/>
              </a:rPr>
              <a:t>A big part of this is supporting children to understand the systems and structures that exist within our society, teaching them how they can make their voices heard within these systems. This, of course, includes the legal system. </a:t>
            </a:r>
          </a:p>
          <a:p>
            <a:endParaRPr lang="en-GB" baseline="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Arial" panose="020B0604020202020204" pitchFamily="34" charset="0"/>
                <a:cs typeface="Arial" panose="020B0604020202020204" pitchFamily="34" charset="0"/>
              </a:rPr>
              <a:t>*</a:t>
            </a:r>
            <a:r>
              <a:rPr lang="en-GB" b="1" i="1" baseline="0" dirty="0" smtClean="0">
                <a:latin typeface="Arial" panose="020B0604020202020204" pitchFamily="34" charset="0"/>
                <a:cs typeface="Arial" panose="020B0604020202020204" pitchFamily="34" charset="0"/>
              </a:rPr>
              <a:t>Institutions – </a:t>
            </a:r>
            <a:r>
              <a:rPr lang="en-GB" sz="1200" b="0" i="1" u="none" strike="noStrike" kern="1200" baseline="0" dirty="0" smtClean="0">
                <a:solidFill>
                  <a:schemeClr val="tx1"/>
                </a:solidFill>
                <a:latin typeface="Arial" panose="020B0604020202020204" pitchFamily="34" charset="0"/>
                <a:ea typeface="+mn-ea"/>
                <a:cs typeface="Arial" panose="020B0604020202020204" pitchFamily="34" charset="0"/>
              </a:rPr>
              <a:t>Organisations that have power. These include, political and parliamentary structures e.g. the legal and justice system. </a:t>
            </a:r>
            <a:endParaRPr lang="en-GB" baseline="0" dirty="0" smtClean="0">
              <a:latin typeface="Arial" panose="020B0604020202020204" pitchFamily="34" charset="0"/>
              <a:cs typeface="Arial" panose="020B0604020202020204" pitchFamily="34" charset="0"/>
            </a:endParaRPr>
          </a:p>
          <a:p>
            <a:endParaRPr lang="en-GB" baseline="0" dirty="0" smtClean="0"/>
          </a:p>
        </p:txBody>
      </p:sp>
      <p:sp>
        <p:nvSpPr>
          <p:cNvPr id="4" name="Slide Number Placeholder 3"/>
          <p:cNvSpPr>
            <a:spLocks noGrp="1"/>
          </p:cNvSpPr>
          <p:nvPr>
            <p:ph type="sldNum" sz="quarter" idx="10"/>
          </p:nvPr>
        </p:nvSpPr>
        <p:spPr/>
        <p:txBody>
          <a:bodyPr/>
          <a:lstStyle/>
          <a:p>
            <a:fld id="{8285CAAD-AA59-4DDC-BC5E-C0495C07A2CB}" type="slidenum">
              <a:rPr lang="en-GB" smtClean="0"/>
              <a:t>3</a:t>
            </a:fld>
            <a:endParaRPr lang="en-GB"/>
          </a:p>
        </p:txBody>
      </p:sp>
    </p:spTree>
    <p:extLst>
      <p:ext uri="{BB962C8B-B14F-4D97-AF65-F5344CB8AC3E}">
        <p14:creationId xmlns:p14="http://schemas.microsoft.com/office/powerpoint/2010/main" val="169435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150,000 young people </a:t>
            </a:r>
            <a:r>
              <a:rPr lang="en-GB" dirty="0" smtClean="0"/>
              <a:t>– that’s more young people than</a:t>
            </a:r>
            <a:r>
              <a:rPr lang="en-GB" baseline="0" dirty="0" smtClean="0"/>
              <a:t> could fit in Wembley stadium! </a:t>
            </a:r>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4</a:t>
            </a:fld>
            <a:endParaRPr lang="en-GB"/>
          </a:p>
        </p:txBody>
      </p:sp>
    </p:spTree>
    <p:extLst>
      <p:ext uri="{BB962C8B-B14F-4D97-AF65-F5344CB8AC3E}">
        <p14:creationId xmlns:p14="http://schemas.microsoft.com/office/powerpoint/2010/main" val="377493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smtClean="0">
                <a:latin typeface="Arial" panose="020B0604020202020204" pitchFamily="34" charset="0"/>
                <a:cs typeface="Arial" panose="020B0604020202020204" pitchFamily="34" charset="0"/>
              </a:rPr>
              <a:t>Please edit this slide</a:t>
            </a:r>
            <a:r>
              <a:rPr lang="en-GB" i="1" baseline="0" dirty="0" smtClean="0">
                <a:latin typeface="Arial" panose="020B0604020202020204" pitchFamily="34" charset="0"/>
                <a:cs typeface="Arial" panose="020B0604020202020204" pitchFamily="34" charset="0"/>
              </a:rPr>
              <a:t> to describe what activities you have planned for the Big Legal Lesson. </a:t>
            </a:r>
            <a:endParaRPr lang="en-GB" i="1"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5</a:t>
            </a:fld>
            <a:endParaRPr lang="en-GB"/>
          </a:p>
        </p:txBody>
      </p:sp>
    </p:spTree>
    <p:extLst>
      <p:ext uri="{BB962C8B-B14F-4D97-AF65-F5344CB8AC3E}">
        <p14:creationId xmlns:p14="http://schemas.microsoft.com/office/powerpoint/2010/main" val="352689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Explain</a:t>
            </a:r>
            <a:r>
              <a:rPr lang="en-GB" baseline="0" dirty="0" smtClean="0">
                <a:latin typeface="Arial" panose="020B0604020202020204" pitchFamily="34" charset="0"/>
                <a:cs typeface="Arial" panose="020B0604020202020204" pitchFamily="34" charset="0"/>
              </a:rPr>
              <a:t> to pupils that the activities they will be taking part in during the Big Legal Lesson will help them to answer questions such as these. </a:t>
            </a:r>
          </a:p>
          <a:p>
            <a:endParaRPr lang="en-GB" baseline="0" dirty="0" smtClean="0">
              <a:latin typeface="Arial" panose="020B0604020202020204" pitchFamily="34" charset="0"/>
              <a:cs typeface="Arial" panose="020B0604020202020204" pitchFamily="34" charset="0"/>
            </a:endParaRPr>
          </a:p>
          <a:p>
            <a:r>
              <a:rPr lang="en-GB" baseline="0" dirty="0" smtClean="0">
                <a:latin typeface="Arial" panose="020B0604020202020204" pitchFamily="34" charset="0"/>
                <a:cs typeface="Arial" panose="020B0604020202020204" pitchFamily="34" charset="0"/>
              </a:rPr>
              <a:t>You might like to ask them if they have any other questions that they’d like answering (e-mail us their suggestions which we can look to explore in future Big Legal Lesson resources – info@youngcitizens.org)</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85CAAD-AA59-4DDC-BC5E-C0495C07A2CB}" type="slidenum">
              <a:rPr lang="en-GB" smtClean="0"/>
              <a:t>6</a:t>
            </a:fld>
            <a:endParaRPr lang="en-GB"/>
          </a:p>
        </p:txBody>
      </p:sp>
    </p:spTree>
    <p:extLst>
      <p:ext uri="{BB962C8B-B14F-4D97-AF65-F5344CB8AC3E}">
        <p14:creationId xmlns:p14="http://schemas.microsoft.com/office/powerpoint/2010/main" val="742949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Dropping litter from a car window</a:t>
            </a:r>
          </a:p>
          <a:p>
            <a:r>
              <a:rPr lang="en-GB" sz="1200" kern="1200" dirty="0" smtClean="0">
                <a:solidFill>
                  <a:schemeClr val="tx1"/>
                </a:solidFill>
                <a:effectLst/>
                <a:latin typeface="+mn-lt"/>
                <a:ea typeface="+mn-ea"/>
                <a:cs typeface="+mn-cs"/>
              </a:rPr>
              <a:t>Under environmental law dropping litter is illegal. You could receive a fixed penalty fine. </a:t>
            </a:r>
          </a:p>
          <a:p>
            <a:endParaRPr lang="en-GB" sz="1200" kern="1200" dirty="0" smtClean="0">
              <a:solidFill>
                <a:schemeClr val="tx1"/>
              </a:solidFill>
              <a:effectLst/>
              <a:latin typeface="+mn-lt"/>
              <a:ea typeface="+mn-ea"/>
              <a:cs typeface="+mn-cs"/>
            </a:endParaRPr>
          </a:p>
          <a:p>
            <a:r>
              <a:rPr lang="en-GB" b="1" dirty="0" smtClean="0"/>
              <a:t>Getting</a:t>
            </a:r>
            <a:r>
              <a:rPr lang="en-GB" b="1" baseline="0" dirty="0" smtClean="0"/>
              <a:t> a job at 11</a:t>
            </a:r>
          </a:p>
          <a:p>
            <a:r>
              <a:rPr lang="en-GB" sz="1200" b="0" i="0" kern="1200" dirty="0" smtClean="0">
                <a:solidFill>
                  <a:schemeClr val="tx1"/>
                </a:solidFill>
                <a:effectLst/>
                <a:latin typeface="+mn-lt"/>
                <a:ea typeface="+mn-ea"/>
                <a:cs typeface="+mn-cs"/>
              </a:rPr>
              <a:t>The youngest age a child can work part-time is 13, except children involved in areas like:</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television,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theatre</a:t>
            </a:r>
            <a:r>
              <a:rPr lang="en-GB" sz="1200" b="0" i="0" kern="1200" baseline="0" dirty="0" smtClean="0">
                <a:solidFill>
                  <a:schemeClr val="tx1"/>
                </a:solidFill>
                <a:effectLst/>
                <a:latin typeface="+mn-lt"/>
                <a:ea typeface="+mn-ea"/>
                <a:cs typeface="+mn-cs"/>
              </a:rPr>
              <a:t> and </a:t>
            </a:r>
            <a:r>
              <a:rPr lang="en-GB" sz="1200" b="0" i="0" kern="1200" dirty="0" smtClean="0">
                <a:solidFill>
                  <a:schemeClr val="tx1"/>
                </a:solidFill>
                <a:effectLst/>
                <a:latin typeface="+mn-lt"/>
                <a:ea typeface="+mn-ea"/>
                <a:cs typeface="+mn-cs"/>
              </a:rPr>
              <a:t>modelling.</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Children working in these areas will need a </a:t>
            </a:r>
            <a:r>
              <a:rPr lang="en-GB" sz="1200" b="0" i="0" kern="1200" dirty="0" smtClean="0">
                <a:solidFill>
                  <a:schemeClr val="tx1"/>
                </a:solidFill>
                <a:effectLst/>
                <a:latin typeface="+mn-lt"/>
                <a:ea typeface="+mn-ea"/>
                <a:cs typeface="+mn-cs"/>
                <a:hlinkClick r:id="rId3"/>
              </a:rPr>
              <a:t>performance licence</a:t>
            </a:r>
            <a:r>
              <a:rPr lang="en-GB" sz="1200" b="0" i="0" kern="1200" dirty="0" smtClean="0">
                <a:solidFill>
                  <a:schemeClr val="tx1"/>
                </a:solidFill>
                <a:effectLst/>
                <a:latin typeface="+mn-lt"/>
                <a:ea typeface="+mn-ea"/>
                <a:cs typeface="+mn-cs"/>
              </a:rPr>
              <a:t>.</a:t>
            </a:r>
          </a:p>
          <a:p>
            <a:endParaRPr lang="en-GB" sz="1200" b="0" i="0" kern="1200" dirty="0" smtClean="0">
              <a:solidFill>
                <a:schemeClr val="tx1"/>
              </a:solidFill>
              <a:effectLst/>
              <a:latin typeface="+mn-lt"/>
              <a:ea typeface="+mn-ea"/>
              <a:cs typeface="+mn-cs"/>
            </a:endParaRPr>
          </a:p>
          <a:p>
            <a:r>
              <a:rPr lang="en-GB" sz="1200" b="1" i="0" kern="1200" dirty="0" smtClean="0">
                <a:solidFill>
                  <a:schemeClr val="tx1"/>
                </a:solidFill>
                <a:effectLst/>
                <a:latin typeface="+mn-lt"/>
                <a:ea typeface="+mn-ea"/>
                <a:cs typeface="+mn-cs"/>
              </a:rPr>
              <a:t>Not stopping at a zebra</a:t>
            </a:r>
            <a:r>
              <a:rPr lang="en-GB" sz="1200" b="1" i="0" kern="1200" baseline="0" dirty="0" smtClean="0">
                <a:solidFill>
                  <a:schemeClr val="tx1"/>
                </a:solidFill>
                <a:effectLst/>
                <a:latin typeface="+mn-lt"/>
                <a:ea typeface="+mn-ea"/>
                <a:cs typeface="+mn-cs"/>
              </a:rPr>
              <a:t> crossing. </a:t>
            </a:r>
          </a:p>
          <a:p>
            <a:r>
              <a:rPr lang="en-GB" sz="1200" b="0" i="0" kern="1200" dirty="0" smtClean="0">
                <a:solidFill>
                  <a:schemeClr val="tx1"/>
                </a:solidFill>
                <a:effectLst/>
                <a:latin typeface="+mn-lt"/>
                <a:ea typeface="+mn-ea"/>
                <a:cs typeface="+mn-cs"/>
              </a:rPr>
              <a:t>Under the Highway Code, traffic does not have to stop until someone has moved onto the crossing. Drivers and riders should give way to pedestrians waiting to cross and </a:t>
            </a:r>
            <a:r>
              <a:rPr lang="en-GB" sz="1200" b="1" i="0" kern="1200" dirty="0" smtClean="0">
                <a:solidFill>
                  <a:schemeClr val="tx1"/>
                </a:solidFill>
                <a:effectLst/>
                <a:latin typeface="+mn-lt"/>
                <a:ea typeface="+mn-ea"/>
                <a:cs typeface="+mn-cs"/>
              </a:rPr>
              <a:t>MUST</a:t>
            </a:r>
            <a:r>
              <a:rPr lang="en-GB" sz="1200" b="0" i="0" kern="1200" dirty="0" smtClean="0">
                <a:solidFill>
                  <a:schemeClr val="tx1"/>
                </a:solidFill>
                <a:effectLst/>
                <a:latin typeface="+mn-lt"/>
                <a:ea typeface="+mn-ea"/>
                <a:cs typeface="+mn-cs"/>
              </a:rPr>
              <a:t> give way to pedestrians on a zebra crossing.</a:t>
            </a:r>
          </a:p>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7</a:t>
            </a:fld>
            <a:endParaRPr lang="en-GB"/>
          </a:p>
        </p:txBody>
      </p:sp>
    </p:spTree>
    <p:extLst>
      <p:ext uri="{BB962C8B-B14F-4D97-AF65-F5344CB8AC3E}">
        <p14:creationId xmlns:p14="http://schemas.microsoft.com/office/powerpoint/2010/main" val="166999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baseline="0" dirty="0" smtClean="0">
                <a:solidFill>
                  <a:schemeClr val="tx1"/>
                </a:solidFill>
                <a:effectLst/>
                <a:latin typeface="Arial" panose="020B0604020202020204" pitchFamily="34" charset="0"/>
                <a:ea typeface="+mn-ea"/>
                <a:cs typeface="Arial" panose="020B0604020202020204" pitchFamily="34" charset="0"/>
              </a:rPr>
              <a:t>Cycling in the dark without lights on</a:t>
            </a:r>
          </a:p>
          <a:p>
            <a:r>
              <a:rPr lang="en-GB" sz="1200" b="0" i="0" kern="1200" dirty="0" smtClean="0">
                <a:solidFill>
                  <a:schemeClr val="tx1"/>
                </a:solidFill>
                <a:effectLst/>
                <a:latin typeface="Arial" panose="020B0604020202020204" pitchFamily="34" charset="0"/>
                <a:ea typeface="+mn-ea"/>
                <a:cs typeface="Arial" panose="020B0604020202020204" pitchFamily="34" charset="0"/>
              </a:rPr>
              <a:t>It </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i</a:t>
            </a:r>
            <a:r>
              <a:rPr lang="en-GB" sz="1200" b="0" i="0" kern="1200" dirty="0" smtClean="0">
                <a:solidFill>
                  <a:schemeClr val="tx1"/>
                </a:solidFill>
                <a:effectLst/>
                <a:latin typeface="Arial" panose="020B0604020202020204" pitchFamily="34" charset="0"/>
                <a:ea typeface="+mn-ea"/>
                <a:cs typeface="Arial" panose="020B0604020202020204" pitchFamily="34" charset="0"/>
              </a:rPr>
              <a:t>s </a:t>
            </a:r>
            <a:r>
              <a:rPr lang="en-GB" sz="1200" b="0" i="0" kern="1200" dirty="0" smtClean="0">
                <a:solidFill>
                  <a:schemeClr val="tx1"/>
                </a:solidFill>
                <a:effectLst/>
                <a:latin typeface="Arial" panose="020B0604020202020204" pitchFamily="34" charset="0"/>
                <a:ea typeface="+mn-ea"/>
                <a:cs typeface="Arial" panose="020B0604020202020204" pitchFamily="34" charset="0"/>
              </a:rPr>
              <a:t>against</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the law</a:t>
            </a:r>
            <a:r>
              <a:rPr lang="en-GB" sz="1200" b="0" i="0" kern="1200" dirty="0" smtClean="0">
                <a:solidFill>
                  <a:schemeClr val="tx1"/>
                </a:solidFill>
                <a:effectLst/>
                <a:latin typeface="Arial" panose="020B0604020202020204" pitchFamily="34" charset="0"/>
                <a:ea typeface="+mn-ea"/>
                <a:cs typeface="Arial" panose="020B0604020202020204" pitchFamily="34" charset="0"/>
              </a:rPr>
              <a:t> to cycle on a public road between sunset and sunrise without lights. You should have a white light</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on the front of your bike and a red light on the back of your bike. You should also have reflectors on the front and back of your bike.</a:t>
            </a:r>
            <a:endParaRPr lang="en-GB" b="1" baseline="0" dirty="0" smtClean="0">
              <a:latin typeface="Arial" panose="020B0604020202020204" pitchFamily="34" charset="0"/>
              <a:cs typeface="Arial" panose="020B0604020202020204" pitchFamily="34" charset="0"/>
            </a:endParaRPr>
          </a:p>
          <a:p>
            <a:endParaRPr lang="en-GB" b="1" baseline="0" dirty="0" smtClean="0">
              <a:latin typeface="Arial" panose="020B0604020202020204" pitchFamily="34" charset="0"/>
              <a:cs typeface="Arial" panose="020B0604020202020204" pitchFamily="34" charset="0"/>
            </a:endParaRPr>
          </a:p>
          <a:p>
            <a:r>
              <a:rPr lang="en-GB" b="1" baseline="0" dirty="0" smtClean="0">
                <a:latin typeface="Arial" panose="020B0604020202020204" pitchFamily="34" charset="0"/>
                <a:cs typeface="Arial" panose="020B0604020202020204" pitchFamily="34" charset="0"/>
              </a:rPr>
              <a:t>Not wearing a seatbelt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smtClean="0">
                <a:latin typeface="Arial" panose="020B0604020202020204" pitchFamily="34" charset="0"/>
                <a:cs typeface="Arial" panose="020B0604020202020204" pitchFamily="34" charset="0"/>
              </a:rPr>
              <a:t>The law says you must wear a seatbelt if one is fitted in the seat you are sitting in, there are very few exceptions to this. Drivers are </a:t>
            </a:r>
            <a:r>
              <a:rPr lang="en-GB" sz="1200" b="0" i="0" kern="1200" dirty="0" smtClean="0">
                <a:solidFill>
                  <a:schemeClr val="tx1"/>
                </a:solidFill>
                <a:effectLst/>
                <a:latin typeface="Arial" panose="020B0604020202020204" pitchFamily="34" charset="0"/>
                <a:ea typeface="+mn-ea"/>
                <a:cs typeface="Arial" panose="020B0604020202020204" pitchFamily="34" charset="0"/>
              </a:rPr>
              <a:t>responsible for ensuring any children are in an appropriate car seat for their height or weight. Children</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must remain in an appropriate car seat</a:t>
            </a:r>
            <a:r>
              <a:rPr lang="en-GB" sz="1200" b="0" i="0" kern="1200" dirty="0" smtClean="0">
                <a:solidFill>
                  <a:schemeClr val="tx1"/>
                </a:solidFill>
                <a:effectLst/>
                <a:latin typeface="Arial" panose="020B0604020202020204" pitchFamily="34" charset="0"/>
                <a:ea typeface="+mn-ea"/>
                <a:cs typeface="Arial" panose="020B0604020202020204" pitchFamily="34" charset="0"/>
              </a:rPr>
              <a:t> until they reach 135 centimetres tall or their 12th birthday, whichever is first</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b="0" kern="1200" dirty="0" smtClean="0">
                <a:solidFill>
                  <a:schemeClr val="tx1"/>
                </a:solidFill>
                <a:effectLst/>
                <a:latin typeface="Arial" panose="020B0604020202020204" pitchFamily="34" charset="0"/>
                <a:ea typeface="+mn-ea"/>
                <a:cs typeface="Arial" panose="020B0604020202020204" pitchFamily="34" charset="0"/>
              </a:rPr>
              <a:t>Drivers can be fined up to £500 if a child under 14 isn’t in the correct car seat or wearing a seatbelt.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Arial" panose="020B0604020202020204" pitchFamily="34" charset="0"/>
                <a:ea typeface="+mn-ea"/>
                <a:cs typeface="Arial" panose="020B0604020202020204" pitchFamily="34" charset="0"/>
              </a:rPr>
              <a:t>Cycling through a red light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Arial" panose="020B0604020202020204" pitchFamily="34" charset="0"/>
                <a:ea typeface="+mn-ea"/>
                <a:cs typeface="Arial" panose="020B0604020202020204" pitchFamily="34" charset="0"/>
              </a:rPr>
              <a:t>A red traffic light applies to all road users. Cyclists must not cross the stop line if the traffic lights are red. Being caught</a:t>
            </a:r>
            <a:r>
              <a:rPr lang="en-GB" sz="1200" b="0" i="0" kern="1200" baseline="0" dirty="0" smtClean="0">
                <a:solidFill>
                  <a:schemeClr val="tx1"/>
                </a:solidFill>
                <a:effectLst/>
                <a:latin typeface="Arial" panose="020B0604020202020204" pitchFamily="34" charset="0"/>
                <a:ea typeface="+mn-ea"/>
                <a:cs typeface="Arial" panose="020B0604020202020204" pitchFamily="34" charset="0"/>
              </a:rPr>
              <a:t> for this offence carries a fine.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8285CAAD-AA59-4DDC-BC5E-C0495C07A2CB}" type="slidenum">
              <a:rPr lang="en-GB" smtClean="0"/>
              <a:t>8</a:t>
            </a:fld>
            <a:endParaRPr lang="en-GB"/>
          </a:p>
        </p:txBody>
      </p:sp>
    </p:spTree>
    <p:extLst>
      <p:ext uri="{BB962C8B-B14F-4D97-AF65-F5344CB8AC3E}">
        <p14:creationId xmlns:p14="http://schemas.microsoft.com/office/powerpoint/2010/main" val="236495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Some feedback from</a:t>
            </a:r>
            <a:r>
              <a:rPr lang="en-GB" baseline="0" dirty="0" smtClean="0">
                <a:latin typeface="Arial" panose="020B0604020202020204" pitchFamily="34" charset="0"/>
                <a:cs typeface="Arial" panose="020B0604020202020204" pitchFamily="34" charset="0"/>
              </a:rPr>
              <a:t> past participants</a:t>
            </a:r>
            <a:endParaRPr lang="en-GB"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285CAAD-AA59-4DDC-BC5E-C0495C07A2CB}" type="slidenum">
              <a:rPr lang="en-GB" smtClean="0"/>
              <a:t>9</a:t>
            </a:fld>
            <a:endParaRPr lang="en-GB"/>
          </a:p>
        </p:txBody>
      </p:sp>
    </p:spTree>
    <p:extLst>
      <p:ext uri="{BB962C8B-B14F-4D97-AF65-F5344CB8AC3E}">
        <p14:creationId xmlns:p14="http://schemas.microsoft.com/office/powerpoint/2010/main" val="116724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1DB7CA-CC1E-2746-BA2A-FDA54CE4A80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1DB7CA-CC1E-2746-BA2A-FDA54CE4A808}"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1DB7CA-CC1E-2746-BA2A-FDA54CE4A808}"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1DB7CA-CC1E-2746-BA2A-FDA54CE4A808}"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1DB7CA-CC1E-2746-BA2A-FDA54CE4A808}" type="datetimeFigureOut">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DB7CA-CC1E-2746-BA2A-FDA54CE4A808}" type="datetimeFigureOut">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DB7CA-CC1E-2746-BA2A-FDA54CE4A808}"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1DB7CA-CC1E-2746-BA2A-FDA54CE4A808}"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65B16F-133A-EE4A-94E2-733D257F486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DB7CA-CC1E-2746-BA2A-FDA54CE4A808}" type="datetimeFigureOut">
              <a:rPr lang="en-US" smtClean="0"/>
              <a:t>1/31/2023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5B16F-133A-EE4A-94E2-733D257F486E}" type="slidenum">
              <a:rPr lang="en-US" smtClean="0"/>
              <a:t>‹#›</a:t>
            </a:fld>
            <a:endParaRPr lang="en-US"/>
          </a:p>
        </p:txBody>
      </p:sp>
    </p:spTree>
    <p:extLst>
      <p:ext uri="{BB962C8B-B14F-4D97-AF65-F5344CB8AC3E}">
        <p14:creationId xmlns:p14="http://schemas.microsoft.com/office/powerpoint/2010/main" val="1691544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file:////Users/Nomad/Dropbox/NOMAD%20(1)/MARK'S%20ON%20THE%20GO/YC%20Migration%20resources/YC%20icon.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file:////Users/Nomad/Dropbox/NOMAD%20(1)/MARK'S%20ON%20THE%20GO/YC%20Migration%20resources/YC%20icon.pn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info@youngcitizens.org" TargetMode="External"/><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file:////Users/Nomad/Dropbox/NOMAD%20(1)/MARK'S%20ON%20THE%20GO/YC%20Migration%20resources/YC%20icon.p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file:////Users/Nomad/Dropbox/NOMAD%20(1)/MARK'S%20ON%20THE%20GO/YC%20Migration%20resources/YC%20icon.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file:////Users/Nomad/Dropbox/NOMAD%20(1)/MARK'S%20ON%20THE%20GO/YC%20Migration%20resources/YC%20icon.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file:////Users/Nomad/Dropbox/NOMAD%20(1)/MARK'S%20ON%20THE%20GO/YC%20Migration%20resources/YC%20icon.pn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file:////Users/Nomad/Dropbox/NOMAD%20(1)/MARK'S%20ON%20THE%20GO/YC%20Migration%20resources/YC%20icon.pn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file:////Users/Nomad/Dropbox/NOMAD%20(1)/MARK'S%20ON%20THE%20GO/YC%20Migration%20resources/YC%20icon.png"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file:////Users/Nomad/Dropbox/NOMAD%20(1)/MARK'S%20ON%20THE%20GO/YC%20Migration%20resources/YC%20icon.p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file:////Users/Nomad/Dropbox/NOMAD%20(1)/MARK'S%20ON%20THE%20GO/YC%20Migration%20resources/YC%20icon.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file:////Users/Nomad/Dropbox/NOMAD%20(1)/MARK'S%20ON%20THE%20GO/YC%20Migration%20resources/YC%20icon.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609474" y="1453483"/>
            <a:ext cx="5142786" cy="2745367"/>
          </a:xfrm>
          <a:prstGeom prst="rect">
            <a:avLst/>
          </a:prstGeom>
          <a:noFill/>
        </p:spPr>
        <p:txBody>
          <a:bodyPr wrap="square" rtlCol="0">
            <a:spAutoFit/>
          </a:bodyPr>
          <a:lstStyle/>
          <a:p>
            <a:pPr defTabSz="457200"/>
            <a:endParaRPr lang="en-US" sz="1200" b="1" dirty="0">
              <a:latin typeface="Century Gothic" panose="020B0502020202020204" pitchFamily="34" charset="0"/>
              <a:ea typeface="Verdana" panose="020B0604030504040204" pitchFamily="34" charset="0"/>
              <a:cs typeface="Arial" panose="020B0604020202020204" pitchFamily="34" charset="0"/>
            </a:endParaRPr>
          </a:p>
          <a:p>
            <a:pPr marL="342900" indent="-342900" defTabSz="457200">
              <a:buFont typeface="Arial" panose="020B0604020202020204" pitchFamily="34" charset="0"/>
              <a:buChar char="•"/>
            </a:pPr>
            <a:endParaRPr lang="en-GB" sz="2000" dirty="0" smtClean="0">
              <a:latin typeface="Century Gothic" panose="020B0502020202020204" pitchFamily="34" charset="0"/>
            </a:endParaRPr>
          </a:p>
          <a:p>
            <a:pPr lvl="0">
              <a:lnSpc>
                <a:spcPct val="90000"/>
              </a:lnSpc>
              <a:buClr>
                <a:srgbClr val="000000"/>
              </a:buClr>
              <a:buSzPts val="2800"/>
            </a:pPr>
            <a:r>
              <a:rPr lang="en-GB" sz="2800" b="1" dirty="0" smtClean="0">
                <a:solidFill>
                  <a:srgbClr val="000000"/>
                </a:solidFill>
                <a:latin typeface="Arial" panose="020B0604020202020204" pitchFamily="34" charset="0"/>
                <a:ea typeface="Helvetica Neue"/>
                <a:cs typeface="Arial" panose="020B0604020202020204" pitchFamily="34" charset="0"/>
                <a:sym typeface="Helvetica Neue"/>
              </a:rPr>
              <a:t>A campaign to teach children about </a:t>
            </a:r>
            <a:r>
              <a:rPr lang="en-GB" sz="2800" b="1" dirty="0">
                <a:solidFill>
                  <a:srgbClr val="000000"/>
                </a:solidFill>
                <a:latin typeface="Arial" panose="020B0604020202020204" pitchFamily="34" charset="0"/>
                <a:ea typeface="Helvetica Neue"/>
                <a:cs typeface="Arial" panose="020B0604020202020204" pitchFamily="34" charset="0"/>
                <a:sym typeface="Helvetica Neue"/>
              </a:rPr>
              <a:t>the </a:t>
            </a:r>
            <a:r>
              <a:rPr lang="en-GB" sz="2800" b="1" dirty="0" smtClean="0">
                <a:solidFill>
                  <a:srgbClr val="000000"/>
                </a:solidFill>
                <a:latin typeface="Arial" panose="020B0604020202020204" pitchFamily="34" charset="0"/>
                <a:ea typeface="Helvetica Neue"/>
                <a:cs typeface="Arial" panose="020B0604020202020204" pitchFamily="34" charset="0"/>
                <a:sym typeface="Helvetica Neue"/>
              </a:rPr>
              <a:t>law.</a:t>
            </a:r>
          </a:p>
          <a:p>
            <a:pPr lvl="0">
              <a:lnSpc>
                <a:spcPct val="90000"/>
              </a:lnSpc>
              <a:buClr>
                <a:srgbClr val="000000"/>
              </a:buClr>
              <a:buSzPts val="2800"/>
            </a:pPr>
            <a:endParaRPr lang="en-GB" sz="2800" b="1" dirty="0">
              <a:solidFill>
                <a:srgbClr val="000000"/>
              </a:solidFill>
              <a:latin typeface="Arial" panose="020B0604020202020204" pitchFamily="34" charset="0"/>
              <a:ea typeface="Helvetica Neue"/>
              <a:cs typeface="Arial" panose="020B0604020202020204" pitchFamily="34" charset="0"/>
              <a:sym typeface="Helvetica Neue"/>
            </a:endParaRPr>
          </a:p>
          <a:p>
            <a:pPr lvl="0">
              <a:lnSpc>
                <a:spcPct val="90000"/>
              </a:lnSpc>
              <a:buClr>
                <a:srgbClr val="000000"/>
              </a:buClr>
              <a:buSzPts val="2800"/>
            </a:pPr>
            <a:endParaRPr lang="en-GB" sz="2400" b="1" dirty="0">
              <a:solidFill>
                <a:srgbClr val="000000"/>
              </a:solidFill>
              <a:latin typeface="Century Gothic" panose="020B0502020202020204" pitchFamily="34" charset="0"/>
              <a:cs typeface="Arial" panose="020B0604020202020204" pitchFamily="34" charset="0"/>
              <a:sym typeface="Helvetica Neue"/>
            </a:endParaRPr>
          </a:p>
          <a:p>
            <a:pPr lvl="0">
              <a:lnSpc>
                <a:spcPct val="90000"/>
              </a:lnSpc>
              <a:buClr>
                <a:srgbClr val="000000"/>
              </a:buClr>
              <a:buSzPts val="2800"/>
            </a:pPr>
            <a:endParaRPr lang="en-GB" sz="2400" dirty="0" smtClean="0">
              <a:latin typeface="Century Gothic" panose="020B0502020202020204" pitchFamily="34" charset="0"/>
              <a:cs typeface="Arial" panose="020B0604020202020204" pitchFamily="34" charset="0"/>
            </a:endParaRPr>
          </a:p>
          <a:p>
            <a:pPr lvl="0">
              <a:lnSpc>
                <a:spcPct val="90000"/>
              </a:lnSpc>
              <a:buClr>
                <a:srgbClr val="000000"/>
              </a:buClr>
              <a:buSzPts val="2800"/>
            </a:pPr>
            <a:endParaRPr lang="en-GB" sz="2400" dirty="0">
              <a:latin typeface="Century Gothic" panose="020B0502020202020204" pitchFamily="34" charset="0"/>
              <a:cs typeface="Arial" panose="020B0604020202020204" pitchFamily="34" charset="0"/>
            </a:endParaRPr>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328503" y="646605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697" y="1302367"/>
            <a:ext cx="2419629" cy="2419629"/>
          </a:xfrm>
          <a:prstGeom prst="rect">
            <a:avLst/>
          </a:prstGeom>
        </p:spPr>
      </p:pic>
      <p:sp>
        <p:nvSpPr>
          <p:cNvPr id="3" name="TextBox 2"/>
          <p:cNvSpPr txBox="1"/>
          <p:nvPr/>
        </p:nvSpPr>
        <p:spPr>
          <a:xfrm>
            <a:off x="377376" y="3878216"/>
            <a:ext cx="4102245" cy="461665"/>
          </a:xfrm>
          <a:prstGeom prst="rect">
            <a:avLst/>
          </a:prstGeom>
          <a:noFill/>
        </p:spPr>
        <p:txBody>
          <a:bodyPr wrap="square" rtlCol="0">
            <a:spAutoFit/>
          </a:bodyPr>
          <a:lstStyle/>
          <a:p>
            <a:r>
              <a:rPr lang="en-GB" sz="2400" b="1" dirty="0">
                <a:solidFill>
                  <a:srgbClr val="000000"/>
                </a:solidFill>
                <a:latin typeface="Arial" panose="020B0604020202020204" pitchFamily="34" charset="0"/>
                <a:ea typeface="Helvetica Neue"/>
                <a:cs typeface="Arial" panose="020B0604020202020204" pitchFamily="34" charset="0"/>
                <a:sym typeface="Helvetica Neue"/>
              </a:rPr>
              <a:t>Run </a:t>
            </a:r>
            <a:r>
              <a:rPr lang="en-GB" sz="2400" b="1" dirty="0" smtClean="0">
                <a:solidFill>
                  <a:srgbClr val="000000"/>
                </a:solidFill>
                <a:latin typeface="Arial" panose="020B0604020202020204" pitchFamily="34" charset="0"/>
                <a:ea typeface="Helvetica Neue"/>
                <a:cs typeface="Arial" panose="020B0604020202020204" pitchFamily="34" charset="0"/>
                <a:sym typeface="Helvetica Neue"/>
              </a:rPr>
              <a:t>by</a:t>
            </a:r>
            <a:endParaRPr lang="en-GB" sz="160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617" y="4256924"/>
            <a:ext cx="2259889" cy="1197155"/>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51692" y="4772510"/>
            <a:ext cx="2388457" cy="329442"/>
          </a:xfrm>
          <a:prstGeom prst="rect">
            <a:avLst/>
          </a:prstGeom>
        </p:spPr>
      </p:pic>
      <p:sp>
        <p:nvSpPr>
          <p:cNvPr id="14" name="TextBox 13"/>
          <p:cNvSpPr txBox="1"/>
          <p:nvPr/>
        </p:nvSpPr>
        <p:spPr>
          <a:xfrm>
            <a:off x="2169634" y="3893405"/>
            <a:ext cx="3094784" cy="461665"/>
          </a:xfrm>
          <a:prstGeom prst="rect">
            <a:avLst/>
          </a:prstGeom>
          <a:noFill/>
        </p:spPr>
        <p:txBody>
          <a:bodyPr wrap="square" rtlCol="0">
            <a:spAutoFit/>
          </a:bodyPr>
          <a:lstStyle/>
          <a:p>
            <a:pPr algn="r"/>
            <a:r>
              <a:rPr lang="en-US" sz="2400" b="1" dirty="0" smtClean="0">
                <a:latin typeface="Arial" panose="020B0604020202020204" pitchFamily="34" charset="0"/>
                <a:cs typeface="Arial" panose="020B0604020202020204" pitchFamily="34" charset="0"/>
              </a:rPr>
              <a:t>Sponsored by</a:t>
            </a:r>
            <a:endParaRPr lang="en-GB" sz="2400" b="1" dirty="0">
              <a:latin typeface="Arial" panose="020B0604020202020204" pitchFamily="34" charset="0"/>
              <a:cs typeface="Arial" panose="020B0604020202020204" pitchFamily="34" charset="0"/>
            </a:endParaRPr>
          </a:p>
        </p:txBody>
      </p:sp>
      <p:sp>
        <p:nvSpPr>
          <p:cNvPr id="15" name="TextBox 14"/>
          <p:cNvSpPr txBox="1"/>
          <p:nvPr/>
        </p:nvSpPr>
        <p:spPr>
          <a:xfrm>
            <a:off x="5612604" y="3902846"/>
            <a:ext cx="3094784" cy="461665"/>
          </a:xfrm>
          <a:prstGeom prst="rect">
            <a:avLst/>
          </a:prstGeom>
          <a:noFill/>
        </p:spPr>
        <p:txBody>
          <a:bodyPr wrap="square" rtlCol="0">
            <a:spAutoFit/>
          </a:bodyPr>
          <a:lstStyle/>
          <a:p>
            <a:pPr algn="r"/>
            <a:r>
              <a:rPr lang="en-US" sz="2400" b="1" dirty="0" smtClean="0">
                <a:latin typeface="Arial" panose="020B0604020202020204" pitchFamily="34" charset="0"/>
                <a:cs typeface="Arial" panose="020B0604020202020204" pitchFamily="34" charset="0"/>
              </a:rPr>
              <a:t>Supported by</a:t>
            </a:r>
            <a:endParaRPr lang="en-GB"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t="19065"/>
          <a:stretch/>
        </p:blipFill>
        <p:spPr>
          <a:xfrm>
            <a:off x="6548804" y="4517511"/>
            <a:ext cx="2158584" cy="890148"/>
          </a:xfrm>
          <a:prstGeom prst="rect">
            <a:avLst/>
          </a:prstGeom>
        </p:spPr>
      </p:pic>
    </p:spTree>
    <p:extLst>
      <p:ext uri="{BB962C8B-B14F-4D97-AF65-F5344CB8AC3E}">
        <p14:creationId xmlns:p14="http://schemas.microsoft.com/office/powerpoint/2010/main" val="22821243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10</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73167" t="74000" b="3500"/>
          <a:stretch/>
        </p:blipFill>
        <p:spPr>
          <a:xfrm>
            <a:off x="0" y="1248947"/>
            <a:ext cx="2385420" cy="2000197"/>
          </a:xfrm>
          <a:prstGeom prst="rect">
            <a:avLst/>
          </a:prstGeom>
        </p:spPr>
      </p:pic>
      <p:sp>
        <p:nvSpPr>
          <p:cNvPr id="7" name="Oval Callout 6"/>
          <p:cNvSpPr/>
          <p:nvPr/>
        </p:nvSpPr>
        <p:spPr>
          <a:xfrm>
            <a:off x="2548890" y="1389755"/>
            <a:ext cx="6492240" cy="1118966"/>
          </a:xfrm>
          <a:prstGeom prst="wedgeEllipseCallout">
            <a:avLst>
              <a:gd name="adj1" fmla="val -58739"/>
              <a:gd name="adj2" fmla="val 55350"/>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smtClean="0">
                <a:latin typeface="Arial" panose="020B0604020202020204" pitchFamily="34" charset="0"/>
                <a:cs typeface="Arial" panose="020B0604020202020204" pitchFamily="34" charset="0"/>
              </a:rPr>
              <a:t>“Honestly</a:t>
            </a:r>
            <a:r>
              <a:rPr lang="en-GB" sz="2000" b="1" dirty="0">
                <a:latin typeface="Arial" panose="020B0604020202020204" pitchFamily="34" charset="0"/>
                <a:cs typeface="Arial" panose="020B0604020202020204" pitchFamily="34" charset="0"/>
              </a:rPr>
              <a:t>, one of my favourite lessons of the </a:t>
            </a:r>
            <a:r>
              <a:rPr lang="en-GB" sz="2000" b="1" dirty="0" smtClean="0">
                <a:latin typeface="Arial" panose="020B0604020202020204" pitchFamily="34" charset="0"/>
                <a:cs typeface="Arial" panose="020B0604020202020204" pitchFamily="34" charset="0"/>
              </a:rPr>
              <a:t>year.”</a:t>
            </a:r>
            <a:endParaRPr lang="en-GB" sz="2000" b="1" dirty="0">
              <a:latin typeface="Arial" panose="020B0604020202020204" pitchFamily="34" charset="0"/>
              <a:cs typeface="Arial" panose="020B0604020202020204" pitchFamily="34" charset="0"/>
            </a:endParaRPr>
          </a:p>
        </p:txBody>
      </p:sp>
      <p:sp>
        <p:nvSpPr>
          <p:cNvPr id="18" name="Oval Callout 17"/>
          <p:cNvSpPr/>
          <p:nvPr/>
        </p:nvSpPr>
        <p:spPr>
          <a:xfrm>
            <a:off x="456263" y="3040070"/>
            <a:ext cx="6492240" cy="1424434"/>
          </a:xfrm>
          <a:prstGeom prst="wedgeEllipseCallout">
            <a:avLst>
              <a:gd name="adj1" fmla="val 59394"/>
              <a:gd name="adj2" fmla="val 19240"/>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800" b="1" dirty="0">
                <a:latin typeface="Arial" panose="020B0604020202020204" pitchFamily="34" charset="0"/>
                <a:cs typeface="Arial" panose="020B0604020202020204" pitchFamily="34" charset="0"/>
              </a:rPr>
              <a:t> </a:t>
            </a:r>
            <a:r>
              <a:rPr lang="en-GB" sz="2000" b="1" dirty="0" smtClean="0">
                <a:latin typeface="Arial" panose="020B0604020202020204" pitchFamily="34" charset="0"/>
                <a:cs typeface="Arial" panose="020B0604020202020204" pitchFamily="34" charset="0"/>
              </a:rPr>
              <a:t>“Now </a:t>
            </a:r>
            <a:r>
              <a:rPr lang="en-GB" sz="2000" b="1" dirty="0">
                <a:latin typeface="Arial" panose="020B0604020202020204" pitchFamily="34" charset="0"/>
                <a:cs typeface="Arial" panose="020B0604020202020204" pitchFamily="34" charset="0"/>
              </a:rPr>
              <a:t>I understand more how things work …how and why laws are important and how it effects society. ”</a:t>
            </a:r>
          </a:p>
        </p:txBody>
      </p:sp>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72000" t="48833" b="28167"/>
          <a:stretch/>
        </p:blipFill>
        <p:spPr>
          <a:xfrm flipH="1">
            <a:off x="6948503" y="2475228"/>
            <a:ext cx="2610362" cy="2144226"/>
          </a:xfrm>
          <a:prstGeom prst="rect">
            <a:avLst/>
          </a:prstGeom>
        </p:spPr>
      </p:pic>
      <p:sp>
        <p:nvSpPr>
          <p:cNvPr id="23" name="Oval Callout 22"/>
          <p:cNvSpPr/>
          <p:nvPr/>
        </p:nvSpPr>
        <p:spPr>
          <a:xfrm>
            <a:off x="2548890" y="4789776"/>
            <a:ext cx="6492240" cy="1118966"/>
          </a:xfrm>
          <a:prstGeom prst="wedgeEllipseCallout">
            <a:avLst>
              <a:gd name="adj1" fmla="val -59619"/>
              <a:gd name="adj2" fmla="val 19598"/>
            </a:avLst>
          </a:prstGeom>
          <a:ln w="28575">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b="1" dirty="0">
                <a:latin typeface="Arial" panose="020B0604020202020204" pitchFamily="34" charset="0"/>
                <a:cs typeface="Arial" panose="020B0604020202020204" pitchFamily="34" charset="0"/>
              </a:rPr>
              <a:t>  “ </a:t>
            </a:r>
            <a:r>
              <a:rPr lang="en-GB" sz="2000" b="1" dirty="0" smtClean="0">
                <a:latin typeface="Arial" panose="020B0604020202020204" pitchFamily="34" charset="0"/>
                <a:cs typeface="Arial" panose="020B0604020202020204" pitchFamily="34" charset="0"/>
              </a:rPr>
              <a:t>It’s </a:t>
            </a:r>
            <a:r>
              <a:rPr lang="en-GB" sz="2000" b="1" dirty="0">
                <a:latin typeface="Arial" panose="020B0604020202020204" pitchFamily="34" charset="0"/>
                <a:cs typeface="Arial" panose="020B0604020202020204" pitchFamily="34" charset="0"/>
              </a:rPr>
              <a:t>pitched just right … it’s engaging … the content </a:t>
            </a:r>
            <a:endParaRPr lang="en-GB" sz="2000" b="1" dirty="0" smtClean="0">
              <a:latin typeface="Arial" panose="020B0604020202020204" pitchFamily="34" charset="0"/>
              <a:cs typeface="Arial" panose="020B0604020202020204" pitchFamily="34" charset="0"/>
            </a:endParaRPr>
          </a:p>
          <a:p>
            <a:pPr algn="ctr"/>
            <a:r>
              <a:rPr lang="en-GB" sz="2000" b="1" dirty="0" smtClean="0">
                <a:latin typeface="Arial" panose="020B0604020202020204" pitchFamily="34" charset="0"/>
                <a:cs typeface="Arial" panose="020B0604020202020204" pitchFamily="34" charset="0"/>
              </a:rPr>
              <a:t>applies </a:t>
            </a:r>
            <a:r>
              <a:rPr lang="en-GB" sz="2000" b="1" dirty="0">
                <a:latin typeface="Arial" panose="020B0604020202020204" pitchFamily="34" charset="0"/>
                <a:cs typeface="Arial" panose="020B0604020202020204" pitchFamily="34" charset="0"/>
              </a:rPr>
              <a:t>to </a:t>
            </a:r>
            <a:r>
              <a:rPr lang="en-GB" sz="2000" b="1" dirty="0" smtClean="0">
                <a:latin typeface="Arial" panose="020B0604020202020204" pitchFamily="34" charset="0"/>
                <a:cs typeface="Arial" panose="020B0604020202020204" pitchFamily="34" charset="0"/>
              </a:rPr>
              <a:t>me.”</a:t>
            </a:r>
            <a:endParaRPr lang="en-GB" sz="20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50500" t="28500" r="26167" b="51667"/>
          <a:stretch/>
        </p:blipFill>
        <p:spPr>
          <a:xfrm>
            <a:off x="179133" y="4451917"/>
            <a:ext cx="2040161" cy="1734137"/>
          </a:xfrm>
          <a:prstGeom prst="rect">
            <a:avLst/>
          </a:prstGeom>
        </p:spPr>
      </p:pic>
    </p:spTree>
    <p:extLst>
      <p:ext uri="{BB962C8B-B14F-4D97-AF65-F5344CB8AC3E}">
        <p14:creationId xmlns:p14="http://schemas.microsoft.com/office/powerpoint/2010/main" val="164342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67C6BB"/>
        </a:solidFill>
        <a:effectLst/>
      </p:bgPr>
    </p:bg>
    <p:spTree>
      <p:nvGrpSpPr>
        <p:cNvPr id="1" name=""/>
        <p:cNvGrpSpPr/>
        <p:nvPr/>
      </p:nvGrpSpPr>
      <p:grpSpPr>
        <a:xfrm>
          <a:off x="0" y="0"/>
          <a:ext cx="0" cy="0"/>
          <a:chOff x="0" y="0"/>
          <a:chExt cx="0" cy="0"/>
        </a:xfrm>
      </p:grpSpPr>
      <p:sp>
        <p:nvSpPr>
          <p:cNvPr id="24" name="Freeform 23"/>
          <p:cNvSpPr/>
          <p:nvPr/>
        </p:nvSpPr>
        <p:spPr>
          <a:xfrm>
            <a:off x="0" y="661423"/>
            <a:ext cx="9144000" cy="5809601"/>
          </a:xfrm>
          <a:custGeom>
            <a:avLst/>
            <a:gdLst>
              <a:gd name="connsiteX0" fmla="*/ 1 w 9144000"/>
              <a:gd name="connsiteY0" fmla="*/ 0 h 5809601"/>
              <a:gd name="connsiteX1" fmla="*/ 9144000 w 9144000"/>
              <a:gd name="connsiteY1" fmla="*/ 0 h 5809601"/>
              <a:gd name="connsiteX2" fmla="*/ 9144000 w 9144000"/>
              <a:gd name="connsiteY2" fmla="*/ 1085143 h 5809601"/>
              <a:gd name="connsiteX3" fmla="*/ 9144000 w 9144000"/>
              <a:gd name="connsiteY3" fmla="*/ 1307632 h 5809601"/>
              <a:gd name="connsiteX4" fmla="*/ 9144000 w 9144000"/>
              <a:gd name="connsiteY4" fmla="*/ 1384548 h 5809601"/>
              <a:gd name="connsiteX5" fmla="*/ 4567954 w 9144000"/>
              <a:gd name="connsiteY5" fmla="*/ 1562731 h 5809601"/>
              <a:gd name="connsiteX6" fmla="*/ 4567954 w 9144000"/>
              <a:gd name="connsiteY6" fmla="*/ 5098145 h 5809601"/>
              <a:gd name="connsiteX7" fmla="*/ 9144000 w 9144000"/>
              <a:gd name="connsiteY7" fmla="*/ 4919962 h 5809601"/>
              <a:gd name="connsiteX8" fmla="*/ 9144000 w 9144000"/>
              <a:gd name="connsiteY8" fmla="*/ 5358412 h 5809601"/>
              <a:gd name="connsiteX9" fmla="*/ 9144000 w 9144000"/>
              <a:gd name="connsiteY9" fmla="*/ 5575417 h 5809601"/>
              <a:gd name="connsiteX10" fmla="*/ 9144000 w 9144000"/>
              <a:gd name="connsiteY10" fmla="*/ 5809601 h 5809601"/>
              <a:gd name="connsiteX11" fmla="*/ 0 w 9144000"/>
              <a:gd name="connsiteY11" fmla="*/ 5809601 h 5809601"/>
              <a:gd name="connsiteX12" fmla="*/ 0 w 9144000"/>
              <a:gd name="connsiteY12" fmla="*/ 5358412 h 5809601"/>
              <a:gd name="connsiteX13" fmla="*/ 0 w 9144000"/>
              <a:gd name="connsiteY13" fmla="*/ 5358412 h 5809601"/>
              <a:gd name="connsiteX14" fmla="*/ 0 w 9144000"/>
              <a:gd name="connsiteY14" fmla="*/ 5276012 h 5809601"/>
              <a:gd name="connsiteX15" fmla="*/ 1 w 9144000"/>
              <a:gd name="connsiteY15" fmla="*/ 5276012 h 5809601"/>
              <a:gd name="connsiteX16" fmla="*/ 1 w 9144000"/>
              <a:gd name="connsiteY16" fmla="*/ 1740598 h 5809601"/>
              <a:gd name="connsiteX17" fmla="*/ 0 w 9144000"/>
              <a:gd name="connsiteY17" fmla="*/ 1740598 h 5809601"/>
              <a:gd name="connsiteX18" fmla="*/ 0 w 9144000"/>
              <a:gd name="connsiteY18" fmla="*/ 1085143 h 5809601"/>
              <a:gd name="connsiteX19" fmla="*/ 1 w 9144000"/>
              <a:gd name="connsiteY19" fmla="*/ 1085143 h 5809601"/>
              <a:gd name="connsiteX20" fmla="*/ 1 w 9144000"/>
              <a:gd name="connsiteY20" fmla="*/ 904183 h 580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44000" h="5809601">
                <a:moveTo>
                  <a:pt x="1" y="0"/>
                </a:moveTo>
                <a:lnTo>
                  <a:pt x="9144000" y="0"/>
                </a:lnTo>
                <a:lnTo>
                  <a:pt x="9144000" y="1085143"/>
                </a:lnTo>
                <a:lnTo>
                  <a:pt x="9144000" y="1307632"/>
                </a:lnTo>
                <a:lnTo>
                  <a:pt x="9144000" y="1384548"/>
                </a:lnTo>
                <a:lnTo>
                  <a:pt x="4567954" y="1562731"/>
                </a:lnTo>
                <a:lnTo>
                  <a:pt x="4567954" y="5098145"/>
                </a:lnTo>
                <a:lnTo>
                  <a:pt x="9144000" y="4919962"/>
                </a:lnTo>
                <a:lnTo>
                  <a:pt x="9144000" y="5358412"/>
                </a:lnTo>
                <a:lnTo>
                  <a:pt x="9144000" y="5575417"/>
                </a:lnTo>
                <a:lnTo>
                  <a:pt x="9144000" y="5809601"/>
                </a:lnTo>
                <a:lnTo>
                  <a:pt x="0" y="5809601"/>
                </a:lnTo>
                <a:lnTo>
                  <a:pt x="0" y="5358412"/>
                </a:lnTo>
                <a:lnTo>
                  <a:pt x="0" y="5358412"/>
                </a:lnTo>
                <a:lnTo>
                  <a:pt x="0" y="5276012"/>
                </a:lnTo>
                <a:lnTo>
                  <a:pt x="1" y="5276012"/>
                </a:lnTo>
                <a:lnTo>
                  <a:pt x="1" y="1740598"/>
                </a:lnTo>
                <a:lnTo>
                  <a:pt x="0" y="1740598"/>
                </a:lnTo>
                <a:lnTo>
                  <a:pt x="0" y="1085143"/>
                </a:lnTo>
                <a:lnTo>
                  <a:pt x="1" y="1085143"/>
                </a:lnTo>
                <a:lnTo>
                  <a:pt x="1" y="904183"/>
                </a:lnTo>
                <a:close/>
              </a:path>
            </a:pathLst>
          </a:custGeom>
          <a:solidFill>
            <a:srgbClr val="67C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15" name="TextBox 1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16" name="TextBox 15"/>
          <p:cNvSpPr txBox="1"/>
          <p:nvPr/>
        </p:nvSpPr>
        <p:spPr>
          <a:xfrm>
            <a:off x="450912" y="6293278"/>
            <a:ext cx="794478" cy="461665"/>
          </a:xfrm>
          <a:prstGeom prst="rect">
            <a:avLst/>
          </a:prstGeom>
          <a:noFill/>
        </p:spPr>
        <p:txBody>
          <a:bodyPr wrap="square" rtlCol="0">
            <a:spAutoFit/>
          </a:bodyPr>
          <a:lstStyle/>
          <a:p>
            <a:pPr defTabSz="342892"/>
            <a:r>
              <a:rPr lang="en-GB" sz="2400" b="1" dirty="0" smtClean="0">
                <a:solidFill>
                  <a:schemeClr val="accent4"/>
                </a:solidFill>
                <a:latin typeface="Arial" panose="020B0604020202020204" pitchFamily="34" charset="0"/>
                <a:ea typeface="Verdana" panose="020B0604030504040204" pitchFamily="34" charset="0"/>
                <a:cs typeface="Arial" panose="020B0604020202020204" pitchFamily="34" charset="0"/>
              </a:rPr>
              <a:t>11</a:t>
            </a:r>
            <a:endParaRPr lang="en-US" sz="2400" b="1" dirty="0">
              <a:solidFill>
                <a:schemeClr val="accent4"/>
              </a:solidFill>
              <a:latin typeface="Arial" panose="020B0604020202020204" pitchFamily="34" charset="0"/>
              <a:ea typeface="Verdana" panose="020B0604030504040204" pitchFamily="34" charset="0"/>
              <a:cs typeface="Arial" panose="020B0604020202020204" pitchFamily="34" charset="0"/>
            </a:endParaRPr>
          </a:p>
        </p:txBody>
      </p:sp>
      <p:sp>
        <p:nvSpPr>
          <p:cNvPr id="4" name="Rectangle 3"/>
          <p:cNvSpPr/>
          <p:nvPr/>
        </p:nvSpPr>
        <p:spPr>
          <a:xfrm>
            <a:off x="168440" y="1722462"/>
            <a:ext cx="8410075" cy="4278094"/>
          </a:xfrm>
          <a:prstGeom prst="rect">
            <a:avLst/>
          </a:prstGeom>
        </p:spPr>
        <p:txBody>
          <a:bodyPr wrap="square">
            <a:spAutoFit/>
          </a:bodyPr>
          <a:lstStyle/>
          <a:p>
            <a:pPr marL="114300" indent="0" algn="ctr">
              <a:buNone/>
            </a:pPr>
            <a:r>
              <a:rPr lang="en-GB" sz="2800" b="1" dirty="0" smtClean="0">
                <a:latin typeface="Arial" panose="020B0604020202020204" pitchFamily="34" charset="0"/>
                <a:cs typeface="Arial" panose="020B0604020202020204" pitchFamily="34" charset="0"/>
              </a:rPr>
              <a:t>Tell us what you did</a:t>
            </a:r>
          </a:p>
          <a:p>
            <a:pPr marL="114300" indent="0" algn="ctr">
              <a:buNone/>
            </a:pPr>
            <a:endParaRPr lang="en-GB" sz="2800" b="1" dirty="0">
              <a:latin typeface="Arial" panose="020B0604020202020204" pitchFamily="34" charset="0"/>
              <a:cs typeface="Arial" panose="020B0604020202020204" pitchFamily="34" charset="0"/>
            </a:endParaRPr>
          </a:p>
          <a:p>
            <a:pPr marL="114300" indent="0" algn="ctr">
              <a:buNone/>
            </a:pPr>
            <a:endParaRPr lang="en-GB" sz="2800" b="1" dirty="0" smtClean="0">
              <a:latin typeface="Arial" panose="020B0604020202020204" pitchFamily="34" charset="0"/>
              <a:cs typeface="Arial" panose="020B0604020202020204" pitchFamily="34" charset="0"/>
            </a:endParaRPr>
          </a:p>
          <a:p>
            <a:pPr marL="114300" indent="0" algn="ctr">
              <a:buNone/>
            </a:pPr>
            <a:r>
              <a:rPr lang="en-GB" sz="2800" b="1" dirty="0" smtClean="0">
                <a:latin typeface="Arial" panose="020B0604020202020204" pitchFamily="34" charset="0"/>
                <a:cs typeface="Arial" panose="020B0604020202020204" pitchFamily="34" charset="0"/>
              </a:rPr>
              <a:t>We’d love to hear about your activities and see pictures of your work.  #</a:t>
            </a:r>
            <a:r>
              <a:rPr lang="en-GB" sz="2800" b="1" dirty="0" err="1" smtClean="0">
                <a:latin typeface="Arial" panose="020B0604020202020204" pitchFamily="34" charset="0"/>
                <a:cs typeface="Arial" panose="020B0604020202020204" pitchFamily="34" charset="0"/>
              </a:rPr>
              <a:t>TheBigLegalLesson</a:t>
            </a:r>
            <a:endParaRPr lang="en-GB" sz="2800" b="1" dirty="0" smtClean="0">
              <a:latin typeface="Arial" panose="020B0604020202020204" pitchFamily="34" charset="0"/>
              <a:cs typeface="Arial" panose="020B0604020202020204" pitchFamily="34" charset="0"/>
            </a:endParaRPr>
          </a:p>
          <a:p>
            <a:pPr marL="114300" indent="0" algn="ctr">
              <a:buNone/>
            </a:pPr>
            <a:endParaRPr lang="en-GB" sz="2800" b="1" dirty="0">
              <a:latin typeface="Arial" panose="020B0604020202020204" pitchFamily="34" charset="0"/>
              <a:cs typeface="Arial" panose="020B0604020202020204" pitchFamily="34" charset="0"/>
            </a:endParaRPr>
          </a:p>
          <a:p>
            <a:pPr marL="114300" indent="0" algn="ctr">
              <a:buNone/>
            </a:pPr>
            <a:endParaRPr lang="en-GB" sz="2800" b="1" dirty="0">
              <a:latin typeface="Arial" panose="020B0604020202020204" pitchFamily="34" charset="0"/>
              <a:cs typeface="Arial" panose="020B0604020202020204" pitchFamily="34" charset="0"/>
            </a:endParaRPr>
          </a:p>
          <a:p>
            <a:pPr marL="114300" indent="0" algn="ctr">
              <a:buNone/>
            </a:pPr>
            <a:endParaRPr lang="en-GB" sz="2800" dirty="0">
              <a:latin typeface="Arial" panose="020B0604020202020204" pitchFamily="34" charset="0"/>
              <a:cs typeface="Arial" panose="020B0604020202020204" pitchFamily="34" charset="0"/>
            </a:endParaRPr>
          </a:p>
          <a:p>
            <a:pPr lvl="0"/>
            <a:endParaRPr lang="en-GB" sz="2400" dirty="0">
              <a:latin typeface="Century Gothic" panose="020B0502020202020204" pitchFamily="34" charset="0"/>
            </a:endParaRPr>
          </a:p>
          <a:p>
            <a:pPr lvl="0"/>
            <a:endParaRPr lang="en-GB" sz="2400" dirty="0" smtClean="0">
              <a:latin typeface="Century Gothic" panose="020B0502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0912" y="1033575"/>
            <a:ext cx="1702272" cy="170227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871639" y="1004627"/>
            <a:ext cx="1706876" cy="1706876"/>
          </a:xfrm>
          <a:prstGeom prst="rect">
            <a:avLst/>
          </a:prstGeom>
        </p:spPr>
      </p:pic>
      <p:pic>
        <p:nvPicPr>
          <p:cNvPr id="2" name="Picture 1"/>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39927" y="4524789"/>
            <a:ext cx="2560473" cy="1024897"/>
          </a:xfrm>
          <a:prstGeom prst="rect">
            <a:avLst/>
          </a:prstGeom>
          <a:ln>
            <a:noFill/>
          </a:ln>
        </p:spPr>
      </p:pic>
      <p:sp>
        <p:nvSpPr>
          <p:cNvPr id="5" name="TextBox 4"/>
          <p:cNvSpPr txBox="1"/>
          <p:nvPr/>
        </p:nvSpPr>
        <p:spPr>
          <a:xfrm>
            <a:off x="3530183" y="4621738"/>
            <a:ext cx="5394960" cy="830997"/>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a:t>
            </a:r>
            <a:r>
              <a:rPr lang="en-GB" sz="2400" b="1" dirty="0" err="1" smtClean="0">
                <a:latin typeface="Arial" panose="020B0604020202020204" pitchFamily="34" charset="0"/>
                <a:cs typeface="Arial" panose="020B0604020202020204" pitchFamily="34" charset="0"/>
              </a:rPr>
              <a:t>YoungCitizensUk</a:t>
            </a:r>
            <a:endParaRPr lang="en-GB" sz="2400" b="1" dirty="0" smtClean="0">
              <a:latin typeface="Arial" panose="020B0604020202020204" pitchFamily="34" charset="0"/>
              <a:cs typeface="Arial" panose="020B0604020202020204" pitchFamily="34" charset="0"/>
            </a:endParaRPr>
          </a:p>
          <a:p>
            <a:r>
              <a:rPr lang="en-GB" sz="2400" b="1" dirty="0" smtClean="0">
                <a:latin typeface="Arial" panose="020B0604020202020204" pitchFamily="34" charset="0"/>
                <a:cs typeface="Arial" panose="020B0604020202020204" pitchFamily="34" charset="0"/>
                <a:hlinkClick r:id="rId8"/>
              </a:rPr>
              <a:t>info@youngcitizens.org</a:t>
            </a:r>
            <a:r>
              <a:rPr lang="en-GB" sz="2400" b="1" dirty="0" smtClean="0">
                <a:latin typeface="Arial" panose="020B0604020202020204" pitchFamily="34" charset="0"/>
                <a:cs typeface="Arial" panose="020B0604020202020204" pitchFamily="34" charset="0"/>
              </a:rPr>
              <a:t> </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80577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2</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208826" y="1009191"/>
            <a:ext cx="8832304" cy="4680256"/>
          </a:xfrm>
          <a:prstGeom prst="rect">
            <a:avLst/>
          </a:prstGeom>
          <a:noFill/>
        </p:spPr>
        <p:txBody>
          <a:bodyPr wrap="square" rtlCol="0">
            <a:spAutoFit/>
          </a:bodyPr>
          <a:lstStyle/>
          <a:p>
            <a:pPr lvl="0">
              <a:lnSpc>
                <a:spcPct val="90000"/>
              </a:lnSpc>
              <a:buClr>
                <a:srgbClr val="000000"/>
              </a:buClr>
              <a:buSzPts val="2800"/>
            </a:pPr>
            <a:endParaRPr lang="en-GB" sz="2400" dirty="0" smtClean="0">
              <a:latin typeface="Arial" panose="020B0604020202020204" pitchFamily="34" charset="0"/>
              <a:cs typeface="Arial" panose="020B0604020202020204" pitchFamily="34" charset="0"/>
            </a:endParaRPr>
          </a:p>
          <a:p>
            <a:pPr lvl="0">
              <a:lnSpc>
                <a:spcPct val="90000"/>
              </a:lnSpc>
              <a:buClr>
                <a:srgbClr val="000000"/>
              </a:buClr>
              <a:buSzPts val="2800"/>
            </a:pPr>
            <a:r>
              <a:rPr lang="en-GB" sz="3200" b="1" dirty="0" smtClean="0">
                <a:latin typeface="Arial" panose="020B0604020202020204" pitchFamily="34" charset="0"/>
                <a:cs typeface="Arial" panose="020B0604020202020204" pitchFamily="34" charset="0"/>
              </a:rPr>
              <a:t>Young Citizens</a:t>
            </a:r>
          </a:p>
          <a:p>
            <a:pPr lvl="0">
              <a:lnSpc>
                <a:spcPct val="90000"/>
              </a:lnSpc>
              <a:buClr>
                <a:srgbClr val="000000"/>
              </a:buClr>
              <a:buSzPts val="2800"/>
            </a:pPr>
            <a:r>
              <a:rPr lang="en-GB" sz="2000" b="1" i="1" dirty="0" smtClean="0">
                <a:solidFill>
                  <a:schemeClr val="tx1">
                    <a:lumMod val="65000"/>
                    <a:lumOff val="35000"/>
                  </a:schemeClr>
                </a:solidFill>
                <a:latin typeface="Arial" panose="020B0604020202020204" pitchFamily="34" charset="0"/>
                <a:cs typeface="Arial" panose="020B0604020202020204" pitchFamily="34" charset="0"/>
              </a:rPr>
              <a:t>Lighting the spark in children. </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000" dirty="0" smtClean="0">
                <a:latin typeface="Arial" panose="020B0604020202020204" pitchFamily="34" charset="0"/>
                <a:cs typeface="Arial" panose="020B0604020202020204" pitchFamily="34" charset="0"/>
              </a:rPr>
              <a:t>A charity working for a world where </a:t>
            </a:r>
            <a:r>
              <a:rPr lang="en-GB" sz="2400" b="1" dirty="0" smtClean="0">
                <a:latin typeface="Arial" panose="020B0604020202020204" pitchFamily="34" charset="0"/>
                <a:cs typeface="Arial" panose="020B0604020202020204" pitchFamily="34" charset="0"/>
              </a:rPr>
              <a:t>everyone </a:t>
            </a:r>
            <a:r>
              <a:rPr lang="en-GB" sz="2000" dirty="0" smtClean="0">
                <a:latin typeface="Arial" panose="020B0604020202020204" pitchFamily="34" charset="0"/>
                <a:cs typeface="Arial" panose="020B0604020202020204" pitchFamily="34" charset="0"/>
              </a:rPr>
              <a:t>can </a:t>
            </a:r>
            <a:r>
              <a:rPr lang="en-GB" sz="2400" b="1" dirty="0" smtClean="0">
                <a:latin typeface="Arial" panose="020B0604020202020204" pitchFamily="34" charset="0"/>
                <a:cs typeface="Arial" panose="020B0604020202020204" pitchFamily="34" charset="0"/>
              </a:rPr>
              <a:t>make a positive difference.</a:t>
            </a:r>
            <a:endParaRPr lang="en-GB" sz="2000" dirty="0" smtClean="0">
              <a:latin typeface="Arial" panose="020B0604020202020204" pitchFamily="34" charset="0"/>
              <a:cs typeface="Arial" panose="020B0604020202020204" pitchFamily="34" charset="0"/>
            </a:endParaRPr>
          </a:p>
          <a:p>
            <a:pPr lvl="0">
              <a:lnSpc>
                <a:spcPct val="90000"/>
              </a:lnSpc>
              <a:buClr>
                <a:srgbClr val="000000"/>
              </a:buClr>
              <a:buSzPts val="2800"/>
            </a:pPr>
            <a:r>
              <a:rPr lang="en-GB" sz="2000" dirty="0" smtClean="0">
                <a:latin typeface="Arial" panose="020B0604020202020204" pitchFamily="34" charset="0"/>
                <a:cs typeface="Arial" panose="020B0604020202020204" pitchFamily="34" charset="0"/>
              </a:rPr>
              <a:t> </a:t>
            </a:r>
          </a:p>
          <a:p>
            <a:pPr lvl="0">
              <a:lnSpc>
                <a:spcPct val="90000"/>
              </a:lnSpc>
              <a:buClr>
                <a:srgbClr val="000000"/>
              </a:buClr>
              <a:buSzPts val="2800"/>
            </a:pPr>
            <a:r>
              <a:rPr lang="en-GB" sz="2400" b="1" dirty="0">
                <a:latin typeface="Arial" panose="020B0604020202020204" pitchFamily="34" charset="0"/>
                <a:cs typeface="Arial" panose="020B0604020202020204" pitchFamily="34" charset="0"/>
              </a:rPr>
              <a:t>A</a:t>
            </a:r>
            <a:r>
              <a:rPr lang="en-GB" sz="2400" b="1" dirty="0" smtClean="0">
                <a:latin typeface="Arial" panose="020B0604020202020204" pitchFamily="34" charset="0"/>
                <a:cs typeface="Arial" panose="020B0604020202020204" pitchFamily="34" charset="0"/>
              </a:rPr>
              <a:t>ll children </a:t>
            </a:r>
            <a:r>
              <a:rPr lang="en-GB" sz="2000" dirty="0" smtClean="0">
                <a:latin typeface="Arial" panose="020B0604020202020204" pitchFamily="34" charset="0"/>
                <a:cs typeface="Arial" panose="020B0604020202020204" pitchFamily="34" charset="0"/>
              </a:rPr>
              <a:t>should leave school with the </a:t>
            </a:r>
            <a:r>
              <a:rPr lang="en-GB" sz="2400" b="1" dirty="0" smtClean="0">
                <a:latin typeface="Arial" panose="020B0604020202020204" pitchFamily="34" charset="0"/>
                <a:cs typeface="Arial" panose="020B0604020202020204" pitchFamily="34" charset="0"/>
              </a:rPr>
              <a:t>knowledge</a:t>
            </a:r>
            <a:r>
              <a:rPr lang="en-GB" sz="2400" dirty="0" smtClean="0">
                <a:latin typeface="Arial" panose="020B0604020202020204" pitchFamily="34" charset="0"/>
                <a:cs typeface="Arial" panose="020B0604020202020204" pitchFamily="34" charset="0"/>
              </a:rPr>
              <a:t>, </a:t>
            </a:r>
            <a:r>
              <a:rPr lang="en-GB" sz="2400" b="1" dirty="0" smtClean="0">
                <a:latin typeface="Arial" panose="020B0604020202020204" pitchFamily="34" charset="0"/>
                <a:cs typeface="Arial" panose="020B0604020202020204" pitchFamily="34" charset="0"/>
              </a:rPr>
              <a:t>skills </a:t>
            </a:r>
            <a:r>
              <a:rPr lang="en-GB" sz="2000" dirty="0" smtClean="0">
                <a:latin typeface="Arial" panose="020B0604020202020204" pitchFamily="34" charset="0"/>
                <a:cs typeface="Arial" panose="020B0604020202020204" pitchFamily="34" charset="0"/>
              </a:rPr>
              <a:t>and</a:t>
            </a:r>
            <a:r>
              <a:rPr lang="en-GB" sz="2400" b="1" dirty="0" smtClean="0">
                <a:latin typeface="Arial" panose="020B0604020202020204" pitchFamily="34" charset="0"/>
                <a:cs typeface="Arial" panose="020B0604020202020204" pitchFamily="34" charset="0"/>
              </a:rPr>
              <a:t> confidence </a:t>
            </a:r>
            <a:r>
              <a:rPr lang="en-GB" sz="2000" dirty="0" smtClean="0">
                <a:latin typeface="Arial" panose="020B0604020202020204" pitchFamily="34" charset="0"/>
                <a:cs typeface="Arial" panose="020B0604020202020204" pitchFamily="34" charset="0"/>
              </a:rPr>
              <a:t>to </a:t>
            </a:r>
            <a:r>
              <a:rPr lang="en-GB" sz="2400" b="1" dirty="0" smtClean="0">
                <a:latin typeface="Arial" panose="020B0604020202020204" pitchFamily="34" charset="0"/>
                <a:cs typeface="Arial" panose="020B0604020202020204" pitchFamily="34" charset="0"/>
              </a:rPr>
              <a:t>make their voices heard</a:t>
            </a:r>
            <a:r>
              <a:rPr lang="en-GB" sz="2000" dirty="0" smtClean="0">
                <a:latin typeface="Arial" panose="020B0604020202020204" pitchFamily="34" charset="0"/>
                <a:cs typeface="Arial" panose="020B0604020202020204" pitchFamily="34" charset="0"/>
              </a:rPr>
              <a:t>.</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spcBef>
                <a:spcPts val="1000"/>
              </a:spcBef>
              <a:buClr>
                <a:srgbClr val="000000"/>
              </a:buClr>
              <a:buSzPts val="2800"/>
            </a:pPr>
            <a:endParaRPr lang="en-GB" dirty="0">
              <a:solidFill>
                <a:srgbClr val="000000"/>
              </a:solidFill>
              <a:latin typeface="Arial" panose="020B0604020202020204" pitchFamily="34" charset="0"/>
              <a:ea typeface="Helvetica Neue"/>
              <a:cs typeface="Arial" panose="020B0604020202020204" pitchFamily="34" charset="0"/>
              <a:sym typeface="Helvetica Neue"/>
            </a:endParaRPr>
          </a:p>
          <a:p>
            <a:pPr defTabSz="457200"/>
            <a:endParaRPr lang="en-US" b="1" dirty="0">
              <a:latin typeface="Arial" panose="020B0604020202020204" pitchFamily="34" charset="0"/>
              <a:ea typeface="Verdana" panose="020B0604030504040204" pitchFamily="34" charset="0"/>
              <a:cs typeface="Arial" panose="020B0604020202020204" pitchFamily="34" charset="0"/>
            </a:endParaRPr>
          </a:p>
          <a:p>
            <a:endParaRPr lang="en-GB" dirty="0"/>
          </a:p>
        </p:txBody>
      </p:sp>
      <p:sp>
        <p:nvSpPr>
          <p:cNvPr id="9" name="Isosceles Triangle 8"/>
          <p:cNvSpPr/>
          <p:nvPr/>
        </p:nvSpPr>
        <p:spPr>
          <a:xfrm rot="14400000">
            <a:off x="4400921" y="607986"/>
            <a:ext cx="340475" cy="153972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Isosceles Triangle 9"/>
          <p:cNvSpPr/>
          <p:nvPr/>
        </p:nvSpPr>
        <p:spPr>
          <a:xfrm rot="16152381">
            <a:off x="4185849" y="1589017"/>
            <a:ext cx="351535" cy="656171"/>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Isosceles Triangle 11"/>
          <p:cNvSpPr/>
          <p:nvPr/>
        </p:nvSpPr>
        <p:spPr>
          <a:xfrm rot="12466331">
            <a:off x="4108916" y="468497"/>
            <a:ext cx="104553" cy="1215825"/>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937" y="4317775"/>
            <a:ext cx="1744084" cy="174408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6671" y="4229100"/>
            <a:ext cx="1793163" cy="179316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30225" y="4324573"/>
            <a:ext cx="1750472" cy="1750472"/>
          </a:xfrm>
          <a:prstGeom prst="rect">
            <a:avLst/>
          </a:prstGeom>
        </p:spPr>
      </p:pic>
    </p:spTree>
    <p:extLst>
      <p:ext uri="{BB962C8B-B14F-4D97-AF65-F5344CB8AC3E}">
        <p14:creationId xmlns:p14="http://schemas.microsoft.com/office/powerpoint/2010/main" val="35336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smtClean="0">
                <a:solidFill>
                  <a:schemeClr val="accent4"/>
                </a:solidFill>
                <a:latin typeface="Century Gothic" panose="020B0502020202020204" pitchFamily="34" charset="0"/>
                <a:ea typeface="Verdana" panose="020B0604030504040204" pitchFamily="34" charset="0"/>
                <a:cs typeface="Arial" panose="020B0604020202020204" pitchFamily="34" charset="0"/>
              </a:rPr>
              <a:t>3</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177502" y="1493012"/>
            <a:ext cx="8320863" cy="535531"/>
          </a:xfrm>
          <a:prstGeom prst="rect">
            <a:avLst/>
          </a:prstGeom>
          <a:noFill/>
        </p:spPr>
        <p:txBody>
          <a:bodyPr wrap="square" rtlCol="0">
            <a:spAutoFit/>
          </a:bodyPr>
          <a:lstStyle/>
          <a:p>
            <a:pPr lvl="0">
              <a:lnSpc>
                <a:spcPct val="90000"/>
              </a:lnSpc>
              <a:buClr>
                <a:srgbClr val="000000"/>
              </a:buClr>
              <a:buSzPts val="2800"/>
            </a:pPr>
            <a:r>
              <a:rPr lang="en-GB" sz="3200" b="1" dirty="0" smtClean="0">
                <a:latin typeface="Arial" panose="020B0604020202020204" pitchFamily="34" charset="0"/>
                <a:cs typeface="Arial" panose="020B0604020202020204" pitchFamily="34" charset="0"/>
              </a:rPr>
              <a:t>What’s that got to do with the law? </a:t>
            </a:r>
          </a:p>
        </p:txBody>
      </p:sp>
      <p:sp>
        <p:nvSpPr>
          <p:cNvPr id="3" name="Rectangle 2"/>
          <p:cNvSpPr/>
          <p:nvPr/>
        </p:nvSpPr>
        <p:spPr>
          <a:xfrm>
            <a:off x="177502" y="4213846"/>
            <a:ext cx="6577628" cy="1323439"/>
          </a:xfrm>
          <a:prstGeom prst="rect">
            <a:avLst/>
          </a:prstGeom>
        </p:spPr>
        <p:txBody>
          <a:bodyPr wrap="square">
            <a:spAutoFit/>
          </a:bodyPr>
          <a:lstStyle/>
          <a:p>
            <a:pPr marL="342900" indent="-342900" fontAlgn="base">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What the law is.</a:t>
            </a:r>
          </a:p>
          <a:p>
            <a:pPr marL="342900" indent="-342900" fontAlgn="base">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How the law affects your life.</a:t>
            </a:r>
          </a:p>
          <a:p>
            <a:pPr marL="342900" indent="-342900" fontAlgn="base">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Who makes the law.</a:t>
            </a:r>
          </a:p>
          <a:p>
            <a:pPr marL="342900" indent="-342900" fontAlgn="base">
              <a:buFont typeface="Wingdings" panose="05000000000000000000" pitchFamily="2" charset="2"/>
              <a:buChar char="ü"/>
            </a:pPr>
            <a:r>
              <a:rPr lang="en-GB" sz="2000" dirty="0" smtClean="0">
                <a:latin typeface="Arial" panose="020B0604020202020204" pitchFamily="34" charset="0"/>
                <a:cs typeface="Arial" panose="020B0604020202020204" pitchFamily="34" charset="0"/>
              </a:rPr>
              <a:t>How to get your opinions about the law heard.</a:t>
            </a:r>
            <a:endParaRPr lang="en-GB" sz="2000" dirty="0">
              <a:latin typeface="Arial" panose="020B0604020202020204" pitchFamily="34" charset="0"/>
              <a:cs typeface="Arial" panose="020B0604020202020204" pitchFamily="34" charset="0"/>
            </a:endParaRPr>
          </a:p>
        </p:txBody>
      </p:sp>
      <p:sp>
        <p:nvSpPr>
          <p:cNvPr id="4" name="Rectangle 3"/>
          <p:cNvSpPr/>
          <p:nvPr/>
        </p:nvSpPr>
        <p:spPr>
          <a:xfrm>
            <a:off x="212464" y="2259127"/>
            <a:ext cx="8719072" cy="1698927"/>
          </a:xfrm>
          <a:prstGeom prst="rect">
            <a:avLst/>
          </a:prstGeom>
        </p:spPr>
        <p:txBody>
          <a:bodyPr wrap="square">
            <a:spAutoFit/>
          </a:bodyPr>
          <a:lstStyle/>
          <a:p>
            <a:pPr lvl="0">
              <a:lnSpc>
                <a:spcPct val="90000"/>
              </a:lnSpc>
              <a:buClr>
                <a:srgbClr val="000000"/>
              </a:buClr>
              <a:buSzPts val="2800"/>
            </a:pPr>
            <a:r>
              <a:rPr lang="en-GB" sz="2000" dirty="0" smtClean="0">
                <a:latin typeface="Arial" panose="020B0604020202020204" pitchFamily="34" charset="0"/>
                <a:cs typeface="Arial" panose="020B0604020202020204" pitchFamily="34" charset="0"/>
              </a:rPr>
              <a:t>To make </a:t>
            </a:r>
            <a:r>
              <a:rPr lang="en-GB" sz="2400" b="1" dirty="0">
                <a:latin typeface="Arial" panose="020B0604020202020204" pitchFamily="34" charset="0"/>
                <a:cs typeface="Arial" panose="020B0604020202020204" pitchFamily="34" charset="0"/>
              </a:rPr>
              <a:t>your voice heard</a:t>
            </a:r>
            <a:r>
              <a:rPr lang="en-GB" sz="2000" dirty="0">
                <a:latin typeface="Arial" panose="020B0604020202020204" pitchFamily="34" charset="0"/>
                <a:cs typeface="Arial" panose="020B0604020202020204" pitchFamily="34" charset="0"/>
              </a:rPr>
              <a:t>, you need to know </a:t>
            </a:r>
            <a:r>
              <a:rPr lang="en-GB" sz="2400" b="1" dirty="0">
                <a:latin typeface="Arial" panose="020B0604020202020204" pitchFamily="34" charset="0"/>
                <a:cs typeface="Arial" panose="020B0604020202020204" pitchFamily="34" charset="0"/>
              </a:rPr>
              <a:t>your rights </a:t>
            </a:r>
            <a:r>
              <a:rPr lang="en-GB" sz="2000" dirty="0">
                <a:latin typeface="Arial" panose="020B0604020202020204" pitchFamily="34" charset="0"/>
                <a:cs typeface="Arial" panose="020B0604020202020204" pitchFamily="34" charset="0"/>
              </a:rPr>
              <a:t>and </a:t>
            </a:r>
            <a:r>
              <a:rPr lang="en-GB" sz="2400" b="1" dirty="0">
                <a:latin typeface="Arial" panose="020B0604020202020204" pitchFamily="34" charset="0"/>
                <a:cs typeface="Arial" panose="020B0604020202020204" pitchFamily="34" charset="0"/>
              </a:rPr>
              <a:t>responsibilities</a:t>
            </a:r>
            <a:r>
              <a:rPr lang="en-GB" sz="2000" dirty="0">
                <a:latin typeface="Arial" panose="020B0604020202020204" pitchFamily="34" charset="0"/>
                <a:cs typeface="Arial" panose="020B0604020202020204" pitchFamily="34" charset="0"/>
              </a:rPr>
              <a:t>. </a:t>
            </a:r>
            <a:endParaRPr lang="en-GB" sz="2000" dirty="0" smtClean="0">
              <a:latin typeface="Arial" panose="020B0604020202020204" pitchFamily="34" charset="0"/>
              <a:cs typeface="Arial" panose="020B0604020202020204" pitchFamily="34" charset="0"/>
            </a:endParaRPr>
          </a:p>
          <a:p>
            <a:pPr lvl="0">
              <a:lnSpc>
                <a:spcPct val="90000"/>
              </a:lnSpc>
              <a:buClr>
                <a:srgbClr val="000000"/>
              </a:buClr>
              <a:buSzPts val="2800"/>
            </a:pPr>
            <a:endParaRPr lang="en-GB" sz="2000" dirty="0">
              <a:latin typeface="Arial" panose="020B0604020202020204" pitchFamily="34" charset="0"/>
              <a:cs typeface="Arial" panose="020B0604020202020204" pitchFamily="34" charset="0"/>
            </a:endParaRPr>
          </a:p>
          <a:p>
            <a:pPr lvl="0">
              <a:lnSpc>
                <a:spcPct val="90000"/>
              </a:lnSpc>
              <a:buClr>
                <a:srgbClr val="000000"/>
              </a:buClr>
              <a:buSzPts val="2800"/>
            </a:pPr>
            <a:endParaRPr lang="en-GB" sz="2000" dirty="0" smtClean="0">
              <a:latin typeface="Arial" panose="020B0604020202020204" pitchFamily="34" charset="0"/>
              <a:cs typeface="Arial" panose="020B0604020202020204" pitchFamily="34" charset="0"/>
            </a:endParaRPr>
          </a:p>
          <a:p>
            <a:pPr lvl="0">
              <a:lnSpc>
                <a:spcPct val="90000"/>
              </a:lnSpc>
              <a:buClr>
                <a:srgbClr val="000000"/>
              </a:buClr>
              <a:buSzPts val="2800"/>
            </a:pPr>
            <a:r>
              <a:rPr lang="en-GB" sz="2800" b="1" dirty="0" smtClean="0">
                <a:latin typeface="Arial" panose="020B0604020202020204" pitchFamily="34" charset="0"/>
                <a:cs typeface="Arial" panose="020B0604020202020204" pitchFamily="34" charset="0"/>
              </a:rPr>
              <a:t>We want to help you explore:</a:t>
            </a:r>
            <a:endParaRPr lang="en-GB" sz="2800" b="1"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 xmlns:a16="http://schemas.microsoft.com/office/drawing/2014/main" id="{A13F4DF3-B421-4870-B5B7-508F1A3CBE4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1110" y="1106373"/>
            <a:ext cx="940303" cy="1054854"/>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9748" y="3958053"/>
            <a:ext cx="2214251" cy="2214251"/>
          </a:xfrm>
          <a:prstGeom prst="rect">
            <a:avLst/>
          </a:prstGeom>
        </p:spPr>
      </p:pic>
    </p:spTree>
    <p:extLst>
      <p:ext uri="{BB962C8B-B14F-4D97-AF65-F5344CB8AC3E}">
        <p14:creationId xmlns:p14="http://schemas.microsoft.com/office/powerpoint/2010/main" val="427376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rPr>
              <a:t>4</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3143249" y="1377675"/>
            <a:ext cx="5816327" cy="1744067"/>
          </a:xfrm>
          <a:prstGeom prst="rect">
            <a:avLst/>
          </a:prstGeom>
          <a:noFill/>
        </p:spPr>
        <p:txBody>
          <a:bodyPr wrap="square" rtlCol="0">
            <a:spAutoFit/>
          </a:bodyPr>
          <a:lstStyle/>
          <a:p>
            <a:pPr>
              <a:lnSpc>
                <a:spcPct val="90000"/>
              </a:lnSpc>
              <a:buClr>
                <a:srgbClr val="000000"/>
              </a:buClr>
              <a:buSzPts val="2800"/>
            </a:pPr>
            <a:r>
              <a:rPr lang="en-GB" sz="2800" dirty="0" smtClean="0">
                <a:solidFill>
                  <a:srgbClr val="000000"/>
                </a:solidFill>
                <a:latin typeface="Arial" panose="020B0604020202020204" pitchFamily="34" charset="0"/>
                <a:ea typeface="Helvetica Neue"/>
                <a:cs typeface="Arial" panose="020B0604020202020204" pitchFamily="34" charset="0"/>
                <a:sym typeface="Helvetica Neue"/>
              </a:rPr>
              <a:t>A </a:t>
            </a:r>
            <a:r>
              <a:rPr lang="en-GB" sz="3200" b="1" dirty="0">
                <a:solidFill>
                  <a:srgbClr val="000000"/>
                </a:solidFill>
                <a:latin typeface="Arial" panose="020B0604020202020204" pitchFamily="34" charset="0"/>
                <a:ea typeface="Helvetica Neue"/>
                <a:cs typeface="Arial" panose="020B0604020202020204" pitchFamily="34" charset="0"/>
                <a:sym typeface="Helvetica Neue"/>
              </a:rPr>
              <a:t>national campaign </a:t>
            </a:r>
            <a:r>
              <a:rPr lang="en-GB" sz="2800" dirty="0">
                <a:solidFill>
                  <a:srgbClr val="000000"/>
                </a:solidFill>
                <a:latin typeface="Arial" panose="020B0604020202020204" pitchFamily="34" charset="0"/>
                <a:ea typeface="Helvetica Neue"/>
                <a:cs typeface="Arial" panose="020B0604020202020204" pitchFamily="34" charset="0"/>
                <a:sym typeface="Helvetica Neue"/>
              </a:rPr>
              <a:t>to </a:t>
            </a:r>
            <a:r>
              <a:rPr lang="en-GB" sz="2800" dirty="0" smtClean="0">
                <a:solidFill>
                  <a:srgbClr val="000000"/>
                </a:solidFill>
                <a:latin typeface="Arial" panose="020B0604020202020204" pitchFamily="34" charset="0"/>
                <a:ea typeface="Helvetica Neue"/>
                <a:cs typeface="Arial" panose="020B0604020202020204" pitchFamily="34" charset="0"/>
                <a:sym typeface="Helvetica Neue"/>
              </a:rPr>
              <a:t>make sure </a:t>
            </a:r>
            <a:r>
              <a:rPr lang="en-GB" sz="3200" b="1" dirty="0" smtClean="0">
                <a:solidFill>
                  <a:srgbClr val="000000"/>
                </a:solidFill>
                <a:latin typeface="Arial" panose="020B0604020202020204" pitchFamily="34" charset="0"/>
                <a:ea typeface="Helvetica Neue"/>
                <a:cs typeface="Arial" panose="020B0604020202020204" pitchFamily="34" charset="0"/>
                <a:sym typeface="Helvetica Neue"/>
              </a:rPr>
              <a:t>everyone </a:t>
            </a:r>
            <a:r>
              <a:rPr lang="en-GB" sz="2800" dirty="0" smtClean="0">
                <a:solidFill>
                  <a:srgbClr val="000000"/>
                </a:solidFill>
                <a:latin typeface="Arial" panose="020B0604020202020204" pitchFamily="34" charset="0"/>
                <a:ea typeface="Helvetica Neue"/>
                <a:cs typeface="Arial" panose="020B0604020202020204" pitchFamily="34" charset="0"/>
                <a:sym typeface="Helvetica Neue"/>
              </a:rPr>
              <a:t>learns about the law at school. </a:t>
            </a:r>
            <a:endParaRPr lang="en-GB" sz="2800" dirty="0">
              <a:solidFill>
                <a:srgbClr val="000000"/>
              </a:solidFill>
              <a:latin typeface="Arial" panose="020B0604020202020204" pitchFamily="34" charset="0"/>
              <a:ea typeface="Helvetica Neue"/>
              <a:cs typeface="Arial" panose="020B0604020202020204" pitchFamily="34" charset="0"/>
              <a:sym typeface="Helvetica Neue"/>
            </a:endParaRPr>
          </a:p>
          <a:p>
            <a:pPr lvl="0">
              <a:lnSpc>
                <a:spcPct val="90000"/>
              </a:lnSpc>
              <a:spcBef>
                <a:spcPts val="1000"/>
              </a:spcBef>
              <a:buClr>
                <a:srgbClr val="000000"/>
              </a:buClr>
              <a:buSzPts val="2800"/>
            </a:pPr>
            <a:endParaRPr lang="en-GB" dirty="0">
              <a:solidFill>
                <a:srgbClr val="000000"/>
              </a:solidFill>
              <a:latin typeface="Arial" panose="020B0604020202020204" pitchFamily="34" charset="0"/>
              <a:ea typeface="Helvetica Neue"/>
              <a:cs typeface="Arial" panose="020B0604020202020204" pitchFamily="34" charset="0"/>
              <a:sym typeface="Helvetica Neue"/>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445" y="1087414"/>
            <a:ext cx="2419629" cy="2419629"/>
          </a:xfrm>
          <a:prstGeom prst="rect">
            <a:avLst/>
          </a:prstGeom>
        </p:spPr>
      </p:pic>
      <p:sp>
        <p:nvSpPr>
          <p:cNvPr id="3" name="Rectangle 2"/>
          <p:cNvSpPr/>
          <p:nvPr/>
        </p:nvSpPr>
        <p:spPr>
          <a:xfrm>
            <a:off x="275445" y="3198122"/>
            <a:ext cx="8684132" cy="1588127"/>
          </a:xfrm>
          <a:prstGeom prst="rect">
            <a:avLst/>
          </a:prstGeom>
        </p:spPr>
        <p:txBody>
          <a:bodyPr wrap="square">
            <a:spAutoFit/>
          </a:bodyPr>
          <a:lstStyle/>
          <a:p>
            <a:pPr lvl="0">
              <a:lnSpc>
                <a:spcPct val="90000"/>
              </a:lnSpc>
              <a:buClr>
                <a:srgbClr val="000000"/>
              </a:buClr>
              <a:buSzPts val="2800"/>
            </a:pPr>
            <a:endParaRPr lang="en-GB" sz="2400" b="1"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400" dirty="0">
                <a:latin typeface="Arial" panose="020B0604020202020204" pitchFamily="34" charset="0"/>
                <a:cs typeface="Arial" panose="020B0604020202020204" pitchFamily="34" charset="0"/>
              </a:rPr>
              <a:t>Since 2020 over </a:t>
            </a:r>
            <a:r>
              <a:rPr lang="en-GB" sz="2800" b="1" dirty="0">
                <a:latin typeface="Arial" panose="020B0604020202020204" pitchFamily="34" charset="0"/>
                <a:cs typeface="Arial" panose="020B0604020202020204" pitchFamily="34" charset="0"/>
              </a:rPr>
              <a:t>150,000 </a:t>
            </a:r>
            <a:endParaRPr lang="en-GB" sz="2800" b="1" dirty="0" smtClean="0">
              <a:latin typeface="Arial" panose="020B0604020202020204" pitchFamily="34" charset="0"/>
              <a:cs typeface="Arial" panose="020B0604020202020204" pitchFamily="34" charset="0"/>
            </a:endParaRPr>
          </a:p>
          <a:p>
            <a:pPr lvl="0">
              <a:lnSpc>
                <a:spcPct val="90000"/>
              </a:lnSpc>
              <a:buClr>
                <a:srgbClr val="000000"/>
              </a:buClr>
              <a:buSzPts val="2800"/>
            </a:pPr>
            <a:r>
              <a:rPr lang="en-GB" sz="2800" b="1" dirty="0" smtClean="0">
                <a:latin typeface="Arial" panose="020B0604020202020204" pitchFamily="34" charset="0"/>
                <a:cs typeface="Arial" panose="020B0604020202020204" pitchFamily="34" charset="0"/>
              </a:rPr>
              <a:t>young </a:t>
            </a:r>
            <a:r>
              <a:rPr lang="en-GB" sz="2800" b="1" dirty="0">
                <a:latin typeface="Arial" panose="020B0604020202020204" pitchFamily="34" charset="0"/>
                <a:cs typeface="Arial" panose="020B0604020202020204" pitchFamily="34" charset="0"/>
              </a:rPr>
              <a:t>people </a:t>
            </a:r>
            <a:r>
              <a:rPr lang="en-GB" sz="2400" dirty="0">
                <a:latin typeface="Arial" panose="020B0604020202020204" pitchFamily="34" charset="0"/>
                <a:cs typeface="Arial" panose="020B0604020202020204" pitchFamily="34" charset="0"/>
              </a:rPr>
              <a:t>from over </a:t>
            </a:r>
            <a:endParaRPr lang="en-GB" sz="2400" dirty="0" smtClean="0">
              <a:latin typeface="Arial" panose="020B0604020202020204" pitchFamily="34" charset="0"/>
              <a:cs typeface="Arial" panose="020B0604020202020204" pitchFamily="34" charset="0"/>
            </a:endParaRPr>
          </a:p>
          <a:p>
            <a:pPr lvl="0">
              <a:lnSpc>
                <a:spcPct val="90000"/>
              </a:lnSpc>
              <a:buClr>
                <a:srgbClr val="000000"/>
              </a:buClr>
              <a:buSzPts val="2800"/>
            </a:pPr>
            <a:r>
              <a:rPr lang="en-GB" sz="2800" b="1" dirty="0" smtClean="0">
                <a:latin typeface="Arial" panose="020B0604020202020204" pitchFamily="34" charset="0"/>
                <a:cs typeface="Arial" panose="020B0604020202020204" pitchFamily="34" charset="0"/>
              </a:rPr>
              <a:t>3,000 </a:t>
            </a:r>
            <a:r>
              <a:rPr lang="en-GB" sz="2800" b="1" dirty="0">
                <a:latin typeface="Arial" panose="020B0604020202020204" pitchFamily="34" charset="0"/>
                <a:cs typeface="Arial" panose="020B0604020202020204" pitchFamily="34" charset="0"/>
              </a:rPr>
              <a:t>schools </a:t>
            </a:r>
            <a:r>
              <a:rPr lang="en-GB" sz="2400" dirty="0">
                <a:latin typeface="Arial" panose="020B0604020202020204" pitchFamily="34" charset="0"/>
                <a:cs typeface="Arial" panose="020B0604020202020204" pitchFamily="34" charset="0"/>
              </a:rPr>
              <a:t>have taken </a:t>
            </a:r>
            <a:r>
              <a:rPr lang="en-GB" sz="2400" dirty="0" smtClean="0">
                <a:latin typeface="Arial" panose="020B0604020202020204" pitchFamily="34" charset="0"/>
                <a:cs typeface="Arial" panose="020B0604020202020204" pitchFamily="34" charset="0"/>
              </a:rPr>
              <a:t>part</a:t>
            </a:r>
            <a:r>
              <a:rPr lang="en-GB" sz="2400" dirty="0">
                <a:latin typeface="Arial" panose="020B0604020202020204" pitchFamily="34" charset="0"/>
                <a:cs typeface="Arial" panose="020B0604020202020204" pitchFamily="34" charset="0"/>
              </a:rPr>
              <a:t>.  </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099" y="3587301"/>
            <a:ext cx="3587477" cy="1913321"/>
          </a:xfrm>
          <a:prstGeom prst="rect">
            <a:avLst/>
          </a:prstGeom>
        </p:spPr>
      </p:pic>
      <p:sp>
        <p:nvSpPr>
          <p:cNvPr id="4" name="Rectangle 3"/>
          <p:cNvSpPr/>
          <p:nvPr/>
        </p:nvSpPr>
        <p:spPr>
          <a:xfrm>
            <a:off x="275445" y="5337623"/>
            <a:ext cx="5294847" cy="424732"/>
          </a:xfrm>
          <a:prstGeom prst="rect">
            <a:avLst/>
          </a:prstGeom>
        </p:spPr>
        <p:txBody>
          <a:bodyPr wrap="none">
            <a:spAutoFit/>
          </a:bodyPr>
          <a:lstStyle/>
          <a:p>
            <a:pPr lvl="0">
              <a:lnSpc>
                <a:spcPct val="90000"/>
              </a:lnSpc>
              <a:buClr>
                <a:srgbClr val="000000"/>
              </a:buClr>
              <a:buSzPts val="2800"/>
            </a:pPr>
            <a:r>
              <a:rPr lang="en-GB" sz="2400" b="1" dirty="0">
                <a:latin typeface="Arial" panose="020B0604020202020204" pitchFamily="34" charset="0"/>
                <a:cs typeface="Arial" panose="020B0604020202020204" pitchFamily="34" charset="0"/>
              </a:rPr>
              <a:t>Now it’s your turn to get </a:t>
            </a:r>
            <a:r>
              <a:rPr lang="en-GB" sz="2400" b="1" dirty="0" smtClean="0">
                <a:latin typeface="Arial" panose="020B0604020202020204" pitchFamily="34" charset="0"/>
                <a:cs typeface="Arial" panose="020B0604020202020204" pitchFamily="34" charset="0"/>
              </a:rPr>
              <a:t>involved!  </a:t>
            </a:r>
            <a:endParaRPr lang="en-GB"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506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rPr>
              <a:t>5</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275446" y="1408742"/>
            <a:ext cx="5721594" cy="4579715"/>
          </a:xfrm>
          <a:prstGeom prst="rect">
            <a:avLst/>
          </a:prstGeom>
          <a:noFill/>
        </p:spPr>
        <p:txBody>
          <a:bodyPr wrap="square" rtlCol="0">
            <a:spAutoFit/>
          </a:bodyPr>
          <a:lstStyle/>
          <a:p>
            <a:pPr lvl="0">
              <a:lnSpc>
                <a:spcPct val="90000"/>
              </a:lnSpc>
              <a:buClr>
                <a:srgbClr val="000000"/>
              </a:buClr>
              <a:buSzPts val="2800"/>
            </a:pPr>
            <a:r>
              <a:rPr lang="en-GB" sz="3600" b="1" dirty="0" smtClean="0">
                <a:latin typeface="Arial" panose="020B0604020202020204" pitchFamily="34" charset="0"/>
                <a:cs typeface="Arial" panose="020B0604020202020204" pitchFamily="34" charset="0"/>
              </a:rPr>
              <a:t>What will you be doing?</a:t>
            </a:r>
            <a:endParaRPr lang="en-GB" sz="3600" b="1" dirty="0">
              <a:latin typeface="Arial" panose="020B0604020202020204" pitchFamily="34" charset="0"/>
              <a:cs typeface="Arial" panose="020B0604020202020204" pitchFamily="34" charset="0"/>
            </a:endParaRP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400" b="1" dirty="0" smtClean="0">
                <a:latin typeface="Arial" panose="020B0604020202020204" pitchFamily="34" charset="0"/>
                <a:cs typeface="Arial" panose="020B0604020202020204" pitchFamily="34" charset="0"/>
              </a:rPr>
              <a:t>From 13</a:t>
            </a:r>
            <a:r>
              <a:rPr lang="en-GB" sz="2400" b="1" baseline="30000" dirty="0" smtClean="0">
                <a:latin typeface="Arial" panose="020B0604020202020204" pitchFamily="34" charset="0"/>
                <a:cs typeface="Arial" panose="020B0604020202020204" pitchFamily="34" charset="0"/>
              </a:rPr>
              <a:t>th</a:t>
            </a:r>
            <a:r>
              <a:rPr lang="en-GB" sz="2400" b="1" dirty="0" smtClean="0">
                <a:latin typeface="Arial" panose="020B0604020202020204" pitchFamily="34" charset="0"/>
                <a:cs typeface="Arial" panose="020B0604020202020204" pitchFamily="34" charset="0"/>
              </a:rPr>
              <a:t>-24</a:t>
            </a:r>
            <a:r>
              <a:rPr lang="en-GB" sz="2400" b="1" baseline="30000" dirty="0" smtClean="0">
                <a:latin typeface="Arial" panose="020B0604020202020204" pitchFamily="34" charset="0"/>
                <a:cs typeface="Arial" panose="020B0604020202020204" pitchFamily="34" charset="0"/>
              </a:rPr>
              <a:t>th</a:t>
            </a:r>
            <a:r>
              <a:rPr lang="en-GB" sz="2400" b="1" dirty="0" smtClean="0">
                <a:latin typeface="Arial" panose="020B0604020202020204" pitchFamily="34" charset="0"/>
                <a:cs typeface="Arial" panose="020B0604020202020204" pitchFamily="34" charset="0"/>
              </a:rPr>
              <a:t> March your school </a:t>
            </a:r>
          </a:p>
          <a:p>
            <a:pPr lvl="0">
              <a:lnSpc>
                <a:spcPct val="90000"/>
              </a:lnSpc>
              <a:buClr>
                <a:srgbClr val="000000"/>
              </a:buClr>
              <a:buSzPts val="2800"/>
            </a:pPr>
            <a:r>
              <a:rPr lang="en-GB" sz="2400" b="1" dirty="0" smtClean="0">
                <a:latin typeface="Arial" panose="020B0604020202020204" pitchFamily="34" charset="0"/>
                <a:cs typeface="Arial" panose="020B0604020202020204" pitchFamily="34" charset="0"/>
              </a:rPr>
              <a:t>will be taking part in the </a:t>
            </a:r>
          </a:p>
          <a:p>
            <a:pPr lvl="0">
              <a:lnSpc>
                <a:spcPct val="90000"/>
              </a:lnSpc>
              <a:buClr>
                <a:srgbClr val="000000"/>
              </a:buClr>
              <a:buSzPts val="2800"/>
            </a:pPr>
            <a:r>
              <a:rPr lang="en-GB" sz="2400" b="1" dirty="0" smtClean="0">
                <a:latin typeface="Arial" panose="020B0604020202020204" pitchFamily="34" charset="0"/>
                <a:cs typeface="Arial" panose="020B0604020202020204" pitchFamily="34" charset="0"/>
              </a:rPr>
              <a:t>Big Legal Lesson. </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400" dirty="0" smtClean="0">
                <a:latin typeface="Arial" panose="020B0604020202020204" pitchFamily="34" charset="0"/>
                <a:cs typeface="Arial" panose="020B0604020202020204" pitchFamily="34" charset="0"/>
              </a:rPr>
              <a:t>You will be …</a:t>
            </a:r>
          </a:p>
          <a:p>
            <a:pPr lvl="0">
              <a:lnSpc>
                <a:spcPct val="90000"/>
              </a:lnSpc>
              <a:buClr>
                <a:srgbClr val="000000"/>
              </a:buClr>
              <a:buSzPts val="2800"/>
            </a:pPr>
            <a:endParaRPr lang="en-GB" sz="2400" i="1" dirty="0">
              <a:solidFill>
                <a:srgbClr val="FF0000"/>
              </a:solidFill>
              <a:latin typeface="Arial" panose="020B0604020202020204" pitchFamily="34" charset="0"/>
              <a:cs typeface="Arial" panose="020B0604020202020204" pitchFamily="34" charset="0"/>
            </a:endParaRPr>
          </a:p>
          <a:p>
            <a:pPr lvl="0">
              <a:lnSpc>
                <a:spcPct val="90000"/>
              </a:lnSpc>
              <a:buClr>
                <a:srgbClr val="000000"/>
              </a:buClr>
              <a:buSzPts val="2800"/>
            </a:pPr>
            <a:r>
              <a:rPr lang="en-GB" sz="2400" i="1" dirty="0" smtClean="0">
                <a:solidFill>
                  <a:srgbClr val="FF0000"/>
                </a:solidFill>
                <a:latin typeface="Arial" panose="020B0604020202020204" pitchFamily="34" charset="0"/>
                <a:cs typeface="Arial" panose="020B0604020202020204" pitchFamily="34" charset="0"/>
              </a:rPr>
              <a:t>School to insert details of planned activities …</a:t>
            </a:r>
          </a:p>
          <a:p>
            <a:pPr lvl="0">
              <a:lnSpc>
                <a:spcPct val="90000"/>
              </a:lnSpc>
              <a:buClr>
                <a:srgbClr val="000000"/>
              </a:buClr>
              <a:buSzPts val="2800"/>
            </a:pPr>
            <a:endParaRPr lang="en-GB" sz="2400" i="1" dirty="0">
              <a:solidFill>
                <a:srgbClr val="FF0000"/>
              </a:solidFill>
              <a:latin typeface="Arial" panose="020B0604020202020204" pitchFamily="34" charset="0"/>
              <a:cs typeface="Arial" panose="020B0604020202020204" pitchFamily="34" charset="0"/>
            </a:endParaRPr>
          </a:p>
          <a:p>
            <a:pPr lvl="0">
              <a:lnSpc>
                <a:spcPct val="90000"/>
              </a:lnSpc>
              <a:buClr>
                <a:srgbClr val="000000"/>
              </a:buClr>
              <a:buSzPts val="2800"/>
            </a:pPr>
            <a:r>
              <a:rPr lang="en-GB" sz="2400" i="1" dirty="0" smtClean="0">
                <a:solidFill>
                  <a:srgbClr val="FF0000"/>
                </a:solidFill>
                <a:latin typeface="Arial" panose="020B0604020202020204" pitchFamily="34" charset="0"/>
                <a:cs typeface="Arial" panose="020B0604020202020204" pitchFamily="34" charset="0"/>
              </a:rPr>
              <a:t>Could include: Tutor time, PSHE/Citizenship activities </a:t>
            </a:r>
            <a:r>
              <a:rPr lang="en-GB" sz="2400" i="1" dirty="0" err="1" smtClean="0">
                <a:solidFill>
                  <a:srgbClr val="FF0000"/>
                </a:solidFill>
                <a:latin typeface="Arial" panose="020B0604020202020204" pitchFamily="34" charset="0"/>
                <a:cs typeface="Arial" panose="020B0604020202020204" pitchFamily="34" charset="0"/>
              </a:rPr>
              <a:t>etc</a:t>
            </a:r>
            <a:endParaRPr lang="en-GB" sz="2400" i="1"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3489" y="2054430"/>
            <a:ext cx="3398388" cy="3683283"/>
          </a:xfrm>
          <a:prstGeom prst="rect">
            <a:avLst/>
          </a:prstGeom>
          <a:effectLst>
            <a:softEdge rad="190500"/>
          </a:effectLst>
        </p:spPr>
      </p:pic>
    </p:spTree>
    <p:extLst>
      <p:ext uri="{BB962C8B-B14F-4D97-AF65-F5344CB8AC3E}">
        <p14:creationId xmlns:p14="http://schemas.microsoft.com/office/powerpoint/2010/main" val="190084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rPr>
              <a:t>6</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4" name="Oval Callout 3"/>
          <p:cNvSpPr/>
          <p:nvPr/>
        </p:nvSpPr>
        <p:spPr>
          <a:xfrm>
            <a:off x="145623" y="1739031"/>
            <a:ext cx="2694597" cy="691723"/>
          </a:xfrm>
          <a:prstGeom prst="wedgeEllipseCallout">
            <a:avLst>
              <a:gd name="adj1" fmla="val 13432"/>
              <a:gd name="adj2" fmla="val 10271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What is the law?</a:t>
            </a:r>
            <a:endParaRPr lang="en-GB" b="1" dirty="0">
              <a:solidFill>
                <a:schemeClr val="tx1"/>
              </a:solidFill>
              <a:latin typeface="Arial" panose="020B0604020202020204" pitchFamily="34" charset="0"/>
              <a:cs typeface="Arial" panose="020B0604020202020204" pitchFamily="34" charset="0"/>
            </a:endParaRPr>
          </a:p>
        </p:txBody>
      </p:sp>
      <p:sp>
        <p:nvSpPr>
          <p:cNvPr id="11" name="Oval Callout 10"/>
          <p:cNvSpPr/>
          <p:nvPr/>
        </p:nvSpPr>
        <p:spPr>
          <a:xfrm>
            <a:off x="3140606" y="1680059"/>
            <a:ext cx="2982668" cy="765673"/>
          </a:xfrm>
          <a:prstGeom prst="wedgeEllipseCallout">
            <a:avLst>
              <a:gd name="adj1" fmla="val 214"/>
              <a:gd name="adj2" fmla="val 10159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How does the law affect my life?</a:t>
            </a:r>
            <a:endParaRPr lang="en-GB" b="1" dirty="0">
              <a:solidFill>
                <a:schemeClr val="tx1"/>
              </a:solidFill>
              <a:latin typeface="Arial" panose="020B0604020202020204" pitchFamily="34" charset="0"/>
              <a:cs typeface="Arial" panose="020B0604020202020204" pitchFamily="34" charset="0"/>
            </a:endParaRPr>
          </a:p>
        </p:txBody>
      </p:sp>
      <p:sp>
        <p:nvSpPr>
          <p:cNvPr id="12" name="Oval Callout 11"/>
          <p:cNvSpPr/>
          <p:nvPr/>
        </p:nvSpPr>
        <p:spPr>
          <a:xfrm>
            <a:off x="6423660" y="1627204"/>
            <a:ext cx="2645014" cy="765673"/>
          </a:xfrm>
          <a:prstGeom prst="wedgeEllipseCallout">
            <a:avLst>
              <a:gd name="adj1" fmla="val -24834"/>
              <a:gd name="adj2" fmla="val 11950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Who makes the law?</a:t>
            </a:r>
            <a:endParaRPr lang="en-GB" b="1" dirty="0">
              <a:solidFill>
                <a:schemeClr val="tx1"/>
              </a:solidFill>
              <a:latin typeface="Arial" panose="020B0604020202020204" pitchFamily="34" charset="0"/>
              <a:cs typeface="Arial" panose="020B0604020202020204" pitchFamily="34" charset="0"/>
            </a:endParaRPr>
          </a:p>
        </p:txBody>
      </p:sp>
      <p:sp>
        <p:nvSpPr>
          <p:cNvPr id="13" name="Oval Callout 12"/>
          <p:cNvSpPr/>
          <p:nvPr/>
        </p:nvSpPr>
        <p:spPr>
          <a:xfrm>
            <a:off x="3570846" y="3112442"/>
            <a:ext cx="2381373" cy="765673"/>
          </a:xfrm>
          <a:prstGeom prst="wedgeEllipseCallout">
            <a:avLst>
              <a:gd name="adj1" fmla="val -2602"/>
              <a:gd name="adj2" fmla="val 13294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What are my rights?</a:t>
            </a:r>
            <a:endParaRPr lang="en-GB" b="1" dirty="0">
              <a:solidFill>
                <a:schemeClr val="tx1"/>
              </a:solidFill>
              <a:latin typeface="Arial" panose="020B0604020202020204" pitchFamily="34" charset="0"/>
              <a:cs typeface="Arial" panose="020B0604020202020204" pitchFamily="34" charset="0"/>
            </a:endParaRPr>
          </a:p>
        </p:txBody>
      </p:sp>
      <p:sp>
        <p:nvSpPr>
          <p:cNvPr id="14" name="Oval Callout 13"/>
          <p:cNvSpPr/>
          <p:nvPr/>
        </p:nvSpPr>
        <p:spPr>
          <a:xfrm>
            <a:off x="257831" y="3005557"/>
            <a:ext cx="3223261" cy="1081386"/>
          </a:xfrm>
          <a:prstGeom prst="wedgeEllipseCallout">
            <a:avLst>
              <a:gd name="adj1" fmla="val -2504"/>
              <a:gd name="adj2" fmla="val 9537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What if I don’t agree with the law?</a:t>
            </a:r>
            <a:endParaRPr lang="en-GB" b="1" dirty="0">
              <a:solidFill>
                <a:schemeClr val="tx1"/>
              </a:solidFill>
              <a:latin typeface="Arial" panose="020B0604020202020204" pitchFamily="34" charset="0"/>
              <a:cs typeface="Arial" panose="020B0604020202020204" pitchFamily="34" charset="0"/>
            </a:endParaRPr>
          </a:p>
        </p:txBody>
      </p:sp>
      <p:sp>
        <p:nvSpPr>
          <p:cNvPr id="15" name="Oval Callout 14"/>
          <p:cNvSpPr/>
          <p:nvPr/>
        </p:nvSpPr>
        <p:spPr>
          <a:xfrm>
            <a:off x="6110178" y="3143433"/>
            <a:ext cx="2982668" cy="765673"/>
          </a:xfrm>
          <a:prstGeom prst="wedgeEllipseCallout">
            <a:avLst>
              <a:gd name="adj1" fmla="val -18181"/>
              <a:gd name="adj2" fmla="val 11054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latin typeface="Arial" panose="020B0604020202020204" pitchFamily="34" charset="0"/>
                <a:cs typeface="Arial" panose="020B0604020202020204" pitchFamily="34" charset="0"/>
              </a:rPr>
              <a:t>How can I make my voice heard?</a:t>
            </a:r>
            <a:endParaRPr lang="en-GB" b="1"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4199" y="4708325"/>
            <a:ext cx="968676" cy="944459"/>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5406" y="4680242"/>
            <a:ext cx="968676" cy="944459"/>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6584" y="4635319"/>
            <a:ext cx="968676" cy="944459"/>
          </a:xfrm>
          <a:prstGeom prst="rect">
            <a:avLst/>
          </a:prstGeom>
        </p:spPr>
      </p:pic>
    </p:spTree>
    <p:extLst>
      <p:ext uri="{BB962C8B-B14F-4D97-AF65-F5344CB8AC3E}">
        <p14:creationId xmlns:p14="http://schemas.microsoft.com/office/powerpoint/2010/main" val="223752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rPr>
              <a:t>7</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269167" y="1382723"/>
            <a:ext cx="8605665" cy="2142125"/>
          </a:xfrm>
          <a:prstGeom prst="rect">
            <a:avLst/>
          </a:prstGeom>
          <a:noFill/>
        </p:spPr>
        <p:txBody>
          <a:bodyPr wrap="square" rtlCol="0">
            <a:spAutoFit/>
          </a:bodyPr>
          <a:lstStyle/>
          <a:p>
            <a:pPr lvl="0">
              <a:lnSpc>
                <a:spcPct val="90000"/>
              </a:lnSpc>
              <a:buClr>
                <a:srgbClr val="000000"/>
              </a:buClr>
              <a:buSzPts val="2800"/>
            </a:pPr>
            <a:r>
              <a:rPr lang="en-GB" sz="3600" b="1" dirty="0" smtClean="0">
                <a:latin typeface="Arial" panose="020B0604020202020204" pitchFamily="34" charset="0"/>
                <a:cs typeface="Arial" panose="020B0604020202020204" pitchFamily="34" charset="0"/>
              </a:rPr>
              <a:t>A little taster of what’s to come …</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lvl="0">
              <a:lnSpc>
                <a:spcPct val="90000"/>
              </a:lnSpc>
              <a:buClr>
                <a:srgbClr val="000000"/>
              </a:buClr>
              <a:buSzPts val="2800"/>
            </a:pPr>
            <a:r>
              <a:rPr lang="en-GB" sz="2400" dirty="0" smtClean="0">
                <a:latin typeface="Arial" panose="020B0604020202020204" pitchFamily="34" charset="0"/>
                <a:cs typeface="Arial" panose="020B0604020202020204" pitchFamily="34" charset="0"/>
              </a:rPr>
              <a:t>Hands up if you think this is against the law:</a:t>
            </a:r>
          </a:p>
          <a:p>
            <a:pPr lvl="0">
              <a:lnSpc>
                <a:spcPct val="90000"/>
              </a:lnSpc>
              <a:buClr>
                <a:srgbClr val="000000"/>
              </a:buClr>
              <a:buSzPts val="2800"/>
            </a:pPr>
            <a:endParaRPr lang="en-GB" sz="2400" dirty="0">
              <a:latin typeface="Arial" panose="020B0604020202020204" pitchFamily="34" charset="0"/>
              <a:cs typeface="Arial" panose="020B0604020202020204" pitchFamily="34" charset="0"/>
            </a:endParaRPr>
          </a:p>
          <a:p>
            <a:pPr defTabSz="457200"/>
            <a:endParaRPr lang="en-US" b="1" dirty="0">
              <a:latin typeface="Arial" panose="020B0604020202020204" pitchFamily="34" charset="0"/>
              <a:ea typeface="Verdana" panose="020B0604030504040204" pitchFamily="34" charset="0"/>
              <a:cs typeface="Arial" panose="020B0604020202020204" pitchFamily="34" charset="0"/>
            </a:endParaRPr>
          </a:p>
          <a:p>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5443" y="1320640"/>
            <a:ext cx="1109389" cy="1440180"/>
          </a:xfrm>
          <a:prstGeom prst="rect">
            <a:avLst/>
          </a:prstGeom>
        </p:spPr>
      </p:pic>
      <p:sp>
        <p:nvSpPr>
          <p:cNvPr id="6" name="TextBox 5"/>
          <p:cNvSpPr txBox="1"/>
          <p:nvPr/>
        </p:nvSpPr>
        <p:spPr>
          <a:xfrm>
            <a:off x="1531620" y="3094171"/>
            <a:ext cx="4914900" cy="738664"/>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Dropping litter from a car </a:t>
            </a:r>
            <a:r>
              <a:rPr lang="en-GB" sz="2400" dirty="0" smtClean="0">
                <a:latin typeface="Arial" panose="020B0604020202020204" pitchFamily="34" charset="0"/>
                <a:cs typeface="Arial" panose="020B0604020202020204" pitchFamily="34" charset="0"/>
              </a:rPr>
              <a:t>window.</a:t>
            </a:r>
            <a:endParaRPr lang="en-GB" sz="2400" dirty="0">
              <a:latin typeface="Arial" panose="020B0604020202020204" pitchFamily="34" charset="0"/>
              <a:cs typeface="Arial" panose="020B0604020202020204" pitchFamily="34" charset="0"/>
            </a:endParaRPr>
          </a:p>
          <a:p>
            <a:endParaRPr lang="en-GB" dirty="0"/>
          </a:p>
        </p:txBody>
      </p:sp>
      <p:pic>
        <p:nvPicPr>
          <p:cNvPr id="7" name="Picture 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2476" y="2680702"/>
            <a:ext cx="1309705" cy="1309705"/>
          </a:xfrm>
          <a:prstGeom prst="rect">
            <a:avLst/>
          </a:prstGeom>
        </p:spPr>
      </p:pic>
      <p:sp>
        <p:nvSpPr>
          <p:cNvPr id="16" name="TextBox 15"/>
          <p:cNvSpPr txBox="1"/>
          <p:nvPr/>
        </p:nvSpPr>
        <p:spPr>
          <a:xfrm>
            <a:off x="1531620" y="4161707"/>
            <a:ext cx="4914900"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Getting a job when you are 11.</a:t>
            </a:r>
            <a:endParaRPr lang="en-GB" sz="2400" dirty="0">
              <a:latin typeface="Arial" panose="020B0604020202020204" pitchFamily="34" charset="0"/>
              <a:cs typeface="Arial" panose="020B0604020202020204" pitchFamily="34" charset="0"/>
            </a:endParaRPr>
          </a:p>
          <a:p>
            <a:endParaRPr lang="en-GB" dirty="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830" y="3686893"/>
            <a:ext cx="1623060" cy="1623060"/>
          </a:xfrm>
          <a:prstGeom prst="rect">
            <a:avLst/>
          </a:prstGeom>
        </p:spPr>
      </p:pic>
      <p:sp>
        <p:nvSpPr>
          <p:cNvPr id="18" name="TextBox 17"/>
          <p:cNvSpPr txBox="1"/>
          <p:nvPr/>
        </p:nvSpPr>
        <p:spPr>
          <a:xfrm>
            <a:off x="1531619" y="5300972"/>
            <a:ext cx="6371409"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Cars not stopping at a zebra crossing</a:t>
            </a:r>
            <a:endParaRPr lang="en-GB" sz="2400" dirty="0">
              <a:latin typeface="Arial" panose="020B0604020202020204" pitchFamily="34" charset="0"/>
              <a:cs typeface="Arial" panose="020B0604020202020204" pitchFamily="34" charset="0"/>
            </a:endParaRPr>
          </a:p>
          <a:p>
            <a:endParaRPr lang="en-GB" dirty="0"/>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3288" y="4979756"/>
            <a:ext cx="1297296" cy="1129053"/>
          </a:xfrm>
          <a:prstGeom prst="rect">
            <a:avLst/>
          </a:prstGeom>
        </p:spPr>
      </p:pic>
    </p:spTree>
    <p:extLst>
      <p:ext uri="{BB962C8B-B14F-4D97-AF65-F5344CB8AC3E}">
        <p14:creationId xmlns:p14="http://schemas.microsoft.com/office/powerpoint/2010/main" val="131866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rPr>
              <a:t>8</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2" name="TextBox 1"/>
          <p:cNvSpPr txBox="1"/>
          <p:nvPr/>
        </p:nvSpPr>
        <p:spPr>
          <a:xfrm>
            <a:off x="275445" y="1404862"/>
            <a:ext cx="8605665" cy="757130"/>
          </a:xfrm>
          <a:prstGeom prst="rect">
            <a:avLst/>
          </a:prstGeom>
          <a:noFill/>
        </p:spPr>
        <p:txBody>
          <a:bodyPr wrap="square" rtlCol="0">
            <a:spAutoFit/>
          </a:bodyPr>
          <a:lstStyle/>
          <a:p>
            <a:pPr lvl="0">
              <a:lnSpc>
                <a:spcPct val="90000"/>
              </a:lnSpc>
              <a:buClr>
                <a:srgbClr val="000000"/>
              </a:buClr>
              <a:buSzPts val="2800"/>
            </a:pPr>
            <a:r>
              <a:rPr lang="en-GB" sz="2800" b="1" dirty="0" smtClean="0">
                <a:latin typeface="Arial" panose="020B0604020202020204" pitchFamily="34" charset="0"/>
                <a:cs typeface="Arial" panose="020B0604020202020204" pitchFamily="34" charset="0"/>
              </a:rPr>
              <a:t>Hands up if you think this is against the law:</a:t>
            </a:r>
            <a:endParaRPr lang="en-US" sz="1400" b="1" dirty="0">
              <a:latin typeface="Arial" panose="020B0604020202020204" pitchFamily="34" charset="0"/>
              <a:ea typeface="Verdana" panose="020B0604030504040204" pitchFamily="34" charset="0"/>
              <a:cs typeface="Arial" panose="020B0604020202020204" pitchFamily="34" charset="0"/>
            </a:endParaRPr>
          </a:p>
          <a:p>
            <a:endParaRPr lang="en-GB"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0027" y="1694672"/>
            <a:ext cx="1109389" cy="1440180"/>
          </a:xfrm>
          <a:prstGeom prst="rect">
            <a:avLst/>
          </a:prstGeom>
        </p:spPr>
      </p:pic>
      <p:sp>
        <p:nvSpPr>
          <p:cNvPr id="6" name="TextBox 5"/>
          <p:cNvSpPr txBox="1"/>
          <p:nvPr/>
        </p:nvSpPr>
        <p:spPr>
          <a:xfrm>
            <a:off x="1654131" y="2623800"/>
            <a:ext cx="5399811"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Cycling in the dark without lights </a:t>
            </a:r>
            <a:r>
              <a:rPr lang="en-GB" sz="2400" dirty="0" smtClean="0">
                <a:latin typeface="Arial" panose="020B0604020202020204" pitchFamily="34" charset="0"/>
                <a:cs typeface="Arial" panose="020B0604020202020204" pitchFamily="34" charset="0"/>
              </a:rPr>
              <a:t>on.</a:t>
            </a:r>
            <a:endParaRPr lang="en-GB" sz="2400" dirty="0">
              <a:latin typeface="Arial" panose="020B0604020202020204" pitchFamily="34" charset="0"/>
              <a:cs typeface="Arial" panose="020B0604020202020204" pitchFamily="34" charset="0"/>
            </a:endParaRPr>
          </a:p>
          <a:p>
            <a:endParaRPr lang="en-GB" dirty="0"/>
          </a:p>
        </p:txBody>
      </p:sp>
      <p:sp>
        <p:nvSpPr>
          <p:cNvPr id="16" name="TextBox 15"/>
          <p:cNvSpPr txBox="1"/>
          <p:nvPr/>
        </p:nvSpPr>
        <p:spPr>
          <a:xfrm>
            <a:off x="1654132" y="4069942"/>
            <a:ext cx="4914900"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Not wearing a seatbelt. </a:t>
            </a:r>
            <a:endParaRPr lang="en-GB" sz="2400" dirty="0">
              <a:latin typeface="Arial" panose="020B0604020202020204" pitchFamily="34" charset="0"/>
              <a:cs typeface="Arial" panose="020B0604020202020204" pitchFamily="34" charset="0"/>
            </a:endParaRPr>
          </a:p>
          <a:p>
            <a:endParaRPr lang="en-GB" dirty="0"/>
          </a:p>
        </p:txBody>
      </p:sp>
      <p:sp>
        <p:nvSpPr>
          <p:cNvPr id="18" name="TextBox 17"/>
          <p:cNvSpPr txBox="1"/>
          <p:nvPr/>
        </p:nvSpPr>
        <p:spPr>
          <a:xfrm>
            <a:off x="1654132" y="5404815"/>
            <a:ext cx="4914900" cy="73866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Cycling through a red light.</a:t>
            </a:r>
            <a:endParaRPr lang="en-GB" sz="2400" dirty="0">
              <a:latin typeface="Arial" panose="020B0604020202020204" pitchFamily="34" charset="0"/>
              <a:cs typeface="Arial" panose="020B0604020202020204" pitchFamily="34" charset="0"/>
            </a:endParaRPr>
          </a:p>
          <a:p>
            <a:endParaRPr lang="en-GB"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188" y="3732878"/>
            <a:ext cx="1675034" cy="1256275"/>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r="72625"/>
          <a:stretch/>
        </p:blipFill>
        <p:spPr>
          <a:xfrm flipH="1">
            <a:off x="492812" y="5068668"/>
            <a:ext cx="489034" cy="1183328"/>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445" y="2249145"/>
            <a:ext cx="1200028" cy="1065025"/>
          </a:xfrm>
          <a:prstGeom prst="rect">
            <a:avLst/>
          </a:prstGeom>
        </p:spPr>
      </p:pic>
    </p:spTree>
    <p:extLst>
      <p:ext uri="{BB962C8B-B14F-4D97-AF65-F5344CB8AC3E}">
        <p14:creationId xmlns:p14="http://schemas.microsoft.com/office/powerpoint/2010/main" val="183920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7" y="483073"/>
            <a:ext cx="9142413" cy="60410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0" y="5989764"/>
            <a:ext cx="9144000" cy="865668"/>
          </a:xfrm>
          <a:custGeom>
            <a:avLst/>
            <a:gdLst>
              <a:gd name="connsiteX0" fmla="*/ 9144000 w 9144000"/>
              <a:gd name="connsiteY0" fmla="*/ 0 h 865668"/>
              <a:gd name="connsiteX1" fmla="*/ 9144000 w 9144000"/>
              <a:gd name="connsiteY1" fmla="*/ 481259 h 865668"/>
              <a:gd name="connsiteX2" fmla="*/ 9144000 w 9144000"/>
              <a:gd name="connsiteY2" fmla="*/ 655455 h 865668"/>
              <a:gd name="connsiteX3" fmla="*/ 9144000 w 9144000"/>
              <a:gd name="connsiteY3" fmla="*/ 865668 h 865668"/>
              <a:gd name="connsiteX4" fmla="*/ 0 w 9144000"/>
              <a:gd name="connsiteY4" fmla="*/ 865668 h 865668"/>
              <a:gd name="connsiteX5" fmla="*/ 0 w 9144000"/>
              <a:gd name="connsiteY5" fmla="*/ 655455 h 865668"/>
              <a:gd name="connsiteX6" fmla="*/ 0 w 9144000"/>
              <a:gd name="connsiteY6" fmla="*/ 481259 h 865668"/>
              <a:gd name="connsiteX7" fmla="*/ 0 w 9144000"/>
              <a:gd name="connsiteY7" fmla="*/ 356050 h 865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865668">
                <a:moveTo>
                  <a:pt x="9144000" y="0"/>
                </a:moveTo>
                <a:lnTo>
                  <a:pt x="9144000" y="481259"/>
                </a:lnTo>
                <a:lnTo>
                  <a:pt x="9144000" y="655455"/>
                </a:lnTo>
                <a:lnTo>
                  <a:pt x="9144000" y="865668"/>
                </a:lnTo>
                <a:lnTo>
                  <a:pt x="0" y="865668"/>
                </a:lnTo>
                <a:lnTo>
                  <a:pt x="0" y="655455"/>
                </a:lnTo>
                <a:lnTo>
                  <a:pt x="0" y="481259"/>
                </a:lnTo>
                <a:lnTo>
                  <a:pt x="0" y="35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0" y="1"/>
            <a:ext cx="9144000" cy="1140117"/>
          </a:xfrm>
          <a:custGeom>
            <a:avLst/>
            <a:gdLst>
              <a:gd name="connsiteX0" fmla="*/ 0 w 9144000"/>
              <a:gd name="connsiteY0" fmla="*/ 0 h 1140117"/>
              <a:gd name="connsiteX1" fmla="*/ 9144000 w 9144000"/>
              <a:gd name="connsiteY1" fmla="*/ 0 h 1140117"/>
              <a:gd name="connsiteX2" fmla="*/ 9144000 w 9144000"/>
              <a:gd name="connsiteY2" fmla="*/ 484662 h 1140117"/>
              <a:gd name="connsiteX3" fmla="*/ 9144000 w 9144000"/>
              <a:gd name="connsiteY3" fmla="*/ 760270 h 1140117"/>
              <a:gd name="connsiteX4" fmla="*/ 9144000 w 9144000"/>
              <a:gd name="connsiteY4" fmla="*/ 784067 h 1140117"/>
              <a:gd name="connsiteX5" fmla="*/ 0 w 9144000"/>
              <a:gd name="connsiteY5" fmla="*/ 1140117 h 1140117"/>
              <a:gd name="connsiteX6" fmla="*/ 0 w 9144000"/>
              <a:gd name="connsiteY6" fmla="*/ 760270 h 1140117"/>
              <a:gd name="connsiteX7" fmla="*/ 0 w 9144000"/>
              <a:gd name="connsiteY7" fmla="*/ 484662 h 11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1140117">
                <a:moveTo>
                  <a:pt x="0" y="0"/>
                </a:moveTo>
                <a:lnTo>
                  <a:pt x="9144000" y="0"/>
                </a:lnTo>
                <a:lnTo>
                  <a:pt x="9144000" y="484662"/>
                </a:lnTo>
                <a:lnTo>
                  <a:pt x="9144000" y="760270"/>
                </a:lnTo>
                <a:lnTo>
                  <a:pt x="9144000" y="784067"/>
                </a:lnTo>
                <a:lnTo>
                  <a:pt x="0" y="1140117"/>
                </a:lnTo>
                <a:lnTo>
                  <a:pt x="0" y="760270"/>
                </a:lnTo>
                <a:lnTo>
                  <a:pt x="0" y="4846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275445" y="268625"/>
            <a:ext cx="923769" cy="1033742"/>
          </a:xfrm>
          <a:prstGeom prst="rect">
            <a:avLst/>
          </a:prstGeom>
        </p:spPr>
      </p:pic>
      <p:sp>
        <p:nvSpPr>
          <p:cNvPr id="25" name="TextBox 24"/>
          <p:cNvSpPr txBox="1"/>
          <p:nvPr/>
        </p:nvSpPr>
        <p:spPr>
          <a:xfrm>
            <a:off x="974360" y="6455323"/>
            <a:ext cx="5111646" cy="246221"/>
          </a:xfrm>
          <a:prstGeom prst="rect">
            <a:avLst/>
          </a:prstGeom>
          <a:noFill/>
        </p:spPr>
        <p:txBody>
          <a:bodyPr wrap="square" rtlCol="0">
            <a:spAutoFit/>
          </a:bodyPr>
          <a:lstStyle/>
          <a:p>
            <a:r>
              <a:rPr lang="en-US" sz="1000" dirty="0">
                <a:solidFill>
                  <a:schemeClr val="bg2">
                    <a:lumMod val="50000"/>
                  </a:schemeClr>
                </a:solidFill>
                <a:latin typeface="Arial" charset="0"/>
                <a:ea typeface="Arial" charset="0"/>
                <a:cs typeface="Arial" charset="0"/>
              </a:rPr>
              <a:t>© Young Citizens</a:t>
            </a:r>
          </a:p>
        </p:txBody>
      </p:sp>
      <p:sp>
        <p:nvSpPr>
          <p:cNvPr id="26" name="TextBox 25"/>
          <p:cNvSpPr txBox="1"/>
          <p:nvPr/>
        </p:nvSpPr>
        <p:spPr>
          <a:xfrm>
            <a:off x="464697" y="6293278"/>
            <a:ext cx="794478" cy="461665"/>
          </a:xfrm>
          <a:prstGeom prst="rect">
            <a:avLst/>
          </a:prstGeom>
          <a:noFill/>
        </p:spPr>
        <p:txBody>
          <a:bodyPr wrap="square" rtlCol="0">
            <a:spAutoFit/>
          </a:bodyPr>
          <a:lstStyle/>
          <a:p>
            <a:pPr defTabSz="342892"/>
            <a:r>
              <a:rPr lang="en-GB"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rPr>
              <a:t>9</a:t>
            </a:r>
            <a:endParaRPr lang="en-US" sz="2400" b="1" dirty="0">
              <a:solidFill>
                <a:schemeClr val="accent4"/>
              </a:solidFill>
              <a:latin typeface="Century Gothic" panose="020B0502020202020204" pitchFamily="34" charset="0"/>
              <a:ea typeface="Verdana" panose="020B0604030504040204" pitchFamily="34" charset="0"/>
              <a:cs typeface="Arial" panose="020B0604020202020204" pitchFamily="34" charset="0"/>
            </a:endParaRPr>
          </a:p>
        </p:txBody>
      </p:sp>
      <p:sp>
        <p:nvSpPr>
          <p:cNvPr id="3" name="TextBox 2"/>
          <p:cNvSpPr txBox="1"/>
          <p:nvPr/>
        </p:nvSpPr>
        <p:spPr>
          <a:xfrm>
            <a:off x="1947133" y="1818135"/>
            <a:ext cx="6364635" cy="830997"/>
          </a:xfrm>
          <a:prstGeom prst="rect">
            <a:avLst/>
          </a:prstGeom>
          <a:noFill/>
          <a:ln w="19050">
            <a:noFill/>
          </a:ln>
        </p:spPr>
        <p:txBody>
          <a:bodyPr wrap="square" rtlCol="0">
            <a:spAutoFit/>
          </a:bodyPr>
          <a:lstStyle/>
          <a:p>
            <a:r>
              <a:rPr lang="en-GB" sz="2400" dirty="0" smtClean="0">
                <a:latin typeface="Arial" panose="020B0604020202020204" pitchFamily="34" charset="0"/>
                <a:cs typeface="Arial" panose="020B0604020202020204" pitchFamily="34" charset="0"/>
              </a:rPr>
              <a:t>97% of children who take part in the Big Legal Lesson would recommend it.  </a:t>
            </a:r>
            <a:endParaRPr lang="en-GB" sz="2400" dirty="0">
              <a:latin typeface="Arial" panose="020B0604020202020204" pitchFamily="34" charset="0"/>
              <a:cs typeface="Arial" panose="020B0604020202020204" pitchFamily="34" charset="0"/>
            </a:endParaRPr>
          </a:p>
        </p:txBody>
      </p:sp>
      <p:sp>
        <p:nvSpPr>
          <p:cNvPr id="11" name="TextBox 10"/>
          <p:cNvSpPr txBox="1"/>
          <p:nvPr/>
        </p:nvSpPr>
        <p:spPr>
          <a:xfrm>
            <a:off x="1947133" y="4951597"/>
            <a:ext cx="6400799" cy="830997"/>
          </a:xfrm>
          <a:prstGeom prst="rect">
            <a:avLst/>
          </a:prstGeom>
          <a:noFill/>
          <a:ln w="19050">
            <a:noFill/>
          </a:ln>
        </p:spPr>
        <p:txBody>
          <a:bodyPr wrap="square" rtlCol="0">
            <a:spAutoFit/>
          </a:bodyPr>
          <a:lstStyle/>
          <a:p>
            <a:r>
              <a:rPr lang="en-GB" sz="2400" dirty="0" smtClean="0">
                <a:latin typeface="Arial" panose="020B0604020202020204" pitchFamily="34" charset="0"/>
                <a:cs typeface="Arial" panose="020B0604020202020204" pitchFamily="34" charset="0"/>
              </a:rPr>
              <a:t>50% want their schools to run more lessons about the law.</a:t>
            </a:r>
            <a:endParaRPr lang="en-GB" sz="2400" dirty="0">
              <a:latin typeface="Arial" panose="020B0604020202020204" pitchFamily="34" charset="0"/>
              <a:cs typeface="Arial" panose="020B0604020202020204" pitchFamily="34" charset="0"/>
            </a:endParaRPr>
          </a:p>
        </p:txBody>
      </p:sp>
      <p:sp>
        <p:nvSpPr>
          <p:cNvPr id="14" name="TextBox 13"/>
          <p:cNvSpPr txBox="1"/>
          <p:nvPr/>
        </p:nvSpPr>
        <p:spPr>
          <a:xfrm>
            <a:off x="165828" y="3427894"/>
            <a:ext cx="7069361" cy="461665"/>
          </a:xfrm>
          <a:prstGeom prst="rect">
            <a:avLst/>
          </a:prstGeom>
          <a:noFill/>
          <a:ln w="19050">
            <a:noFill/>
          </a:ln>
        </p:spPr>
        <p:txBody>
          <a:bodyPr wrap="square" rtlCol="0">
            <a:spAutoFit/>
          </a:bodyPr>
          <a:lstStyle/>
          <a:p>
            <a:pPr algn="r"/>
            <a:r>
              <a:rPr lang="en-GB" sz="2400" dirty="0" smtClean="0">
                <a:latin typeface="Arial" panose="020B0604020202020204" pitchFamily="34" charset="0"/>
                <a:cs typeface="Arial" panose="020B0604020202020204" pitchFamily="34" charset="0"/>
              </a:rPr>
              <a:t>87% feel more able to make a positive difference. </a:t>
            </a:r>
            <a:endParaRPr lang="en-GB"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9" y="1516815"/>
            <a:ext cx="1808642" cy="149508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8328" y="2863580"/>
            <a:ext cx="1842337" cy="154903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602447"/>
            <a:ext cx="1703567" cy="1450694"/>
          </a:xfrm>
          <a:prstGeom prst="rect">
            <a:avLst/>
          </a:prstGeom>
        </p:spPr>
      </p:pic>
    </p:spTree>
    <p:extLst>
      <p:ext uri="{BB962C8B-B14F-4D97-AF65-F5344CB8AC3E}">
        <p14:creationId xmlns:p14="http://schemas.microsoft.com/office/powerpoint/2010/main" val="289219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theme/theme1.xml><?xml version="1.0" encoding="utf-8"?>
<a:theme xmlns:a="http://schemas.openxmlformats.org/drawingml/2006/main" name="Office Theme">
  <a:themeElements>
    <a:clrScheme name="Custom 1">
      <a:dk1>
        <a:srgbClr val="000000"/>
      </a:dk1>
      <a:lt1>
        <a:srgbClr val="FFFFFF"/>
      </a:lt1>
      <a:dk2>
        <a:srgbClr val="165393"/>
      </a:dk2>
      <a:lt2>
        <a:srgbClr val="E7E6E6"/>
      </a:lt2>
      <a:accent1>
        <a:srgbClr val="FFF14F"/>
      </a:accent1>
      <a:accent2>
        <a:srgbClr val="F1613F"/>
      </a:accent2>
      <a:accent3>
        <a:srgbClr val="E34597"/>
      </a:accent3>
      <a:accent4>
        <a:srgbClr val="67C3BB"/>
      </a:accent4>
      <a:accent5>
        <a:srgbClr val="5BFFFF"/>
      </a:accent5>
      <a:accent6>
        <a:srgbClr val="70FF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3336</TotalTime>
  <Words>956</Words>
  <Application>Microsoft Office PowerPoint</Application>
  <PresentationFormat>On-screen Show (4:3)</PresentationFormat>
  <Paragraphs>147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Century Gothic</vt:lpstr>
      <vt:lpstr>Helvetica Neue</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Naomi Kennedy</dc:creator>
  <cp:lastModifiedBy>Naomi Kennedy</cp:lastModifiedBy>
  <cp:revision>246</cp:revision>
  <dcterms:created xsi:type="dcterms:W3CDTF">1899-12-31T23:00:00Z</dcterms:created>
  <dcterms:modified xsi:type="dcterms:W3CDTF">2023-01-31T16:40:55Z</dcterms:modified>
</cp:coreProperties>
</file>