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328" r:id="rId2"/>
    <p:sldId id="371" r:id="rId3"/>
    <p:sldId id="375" r:id="rId4"/>
    <p:sldId id="377" r:id="rId5"/>
    <p:sldId id="369" r:id="rId6"/>
    <p:sldId id="372" r:id="rId7"/>
    <p:sldId id="376" r:id="rId8"/>
    <p:sldId id="378" r:id="rId9"/>
    <p:sldId id="379" r:id="rId10"/>
    <p:sldId id="373" r:id="rId11"/>
    <p:sldId id="380" r:id="rId12"/>
    <p:sldId id="3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omi Kennedy" initials="NK" lastIdx="10" clrIdx="0">
    <p:extLst>
      <p:ext uri="{19B8F6BF-5375-455C-9EA6-DF929625EA0E}">
        <p15:presenceInfo xmlns:p15="http://schemas.microsoft.com/office/powerpoint/2012/main" userId="S-1-5-21-600606445-897779884-259006233-7092" providerId="AD"/>
      </p:ext>
    </p:extLst>
  </p:cmAuthor>
  <p:cmAuthor id="2" name="Baker McKenzie" initials="BMcK" lastIdx="1" clrIdx="1">
    <p:extLst>
      <p:ext uri="{19B8F6BF-5375-455C-9EA6-DF929625EA0E}">
        <p15:presenceInfo xmlns:p15="http://schemas.microsoft.com/office/powerpoint/2012/main" userId="Baker McKenzie" providerId="None"/>
      </p:ext>
    </p:extLst>
  </p:cmAuthor>
  <p:cmAuthor id="3" name="Thomas Roberts" initials="TR" lastIdx="1" clrIdx="2">
    <p:extLst>
      <p:ext uri="{19B8F6BF-5375-455C-9EA6-DF929625EA0E}">
        <p15:presenceInfo xmlns:p15="http://schemas.microsoft.com/office/powerpoint/2012/main" userId="Thomas Roberts" providerId="None"/>
      </p:ext>
    </p:extLst>
  </p:cmAuthor>
  <p:cmAuthor id="4" name="Yvonne Richards" initials="YR" lastIdx="9" clrIdx="3">
    <p:extLst>
      <p:ext uri="{19B8F6BF-5375-455C-9EA6-DF929625EA0E}">
        <p15:presenceInfo xmlns:p15="http://schemas.microsoft.com/office/powerpoint/2012/main" userId="S-1-5-21-600606445-897779884-259006233-86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C6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52874" autoAdjust="0"/>
  </p:normalViewPr>
  <p:slideViewPr>
    <p:cSldViewPr snapToGrid="0" snapToObjects="1">
      <p:cViewPr varScale="1">
        <p:scale>
          <a:sx n="37" d="100"/>
          <a:sy n="37" d="100"/>
        </p:scale>
        <p:origin x="212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4CBC14-A2D9-460C-A9DD-217D4520391C}" type="datetimeFigureOut">
              <a:rPr lang="en-GB" smtClean="0"/>
              <a:t>31/01/2023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5CAAD-AA59-4DDC-BC5E-C0495C07A2CB}" type="slidenum">
              <a:rPr lang="en-GB" smtClean="0"/>
              <a:t>‹#›</a:t>
            </a:fld>
            <a:endParaRPr lang="en-GB"/>
          </a:p>
        </p:txBody>
      </p:sp>
    </p:spTree>
    <p:extLst>
      <p:ext uri="{BB962C8B-B14F-4D97-AF65-F5344CB8AC3E}">
        <p14:creationId xmlns:p14="http://schemas.microsoft.com/office/powerpoint/2010/main" val="2603944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85CAAD-AA59-4DDC-BC5E-C0495C07A2CB}" type="slidenum">
              <a:rPr lang="en-GB" smtClean="0"/>
              <a:t>1</a:t>
            </a:fld>
            <a:endParaRPr lang="en-GB"/>
          </a:p>
        </p:txBody>
      </p:sp>
    </p:spTree>
    <p:extLst>
      <p:ext uri="{BB962C8B-B14F-4D97-AF65-F5344CB8AC3E}">
        <p14:creationId xmlns:p14="http://schemas.microsoft.com/office/powerpoint/2010/main" val="3978020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Some feedback from past participants.</a:t>
            </a:r>
            <a:r>
              <a:rPr lang="en-GB" baseline="0"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285CAAD-AA59-4DDC-BC5E-C0495C07A2CB}" type="slidenum">
              <a:rPr lang="en-GB" smtClean="0"/>
              <a:t>10</a:t>
            </a:fld>
            <a:endParaRPr lang="en-GB"/>
          </a:p>
        </p:txBody>
      </p:sp>
    </p:spTree>
    <p:extLst>
      <p:ext uri="{BB962C8B-B14F-4D97-AF65-F5344CB8AC3E}">
        <p14:creationId xmlns:p14="http://schemas.microsoft.com/office/powerpoint/2010/main" val="1167246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panose="020B0604020202020204" pitchFamily="34" charset="0"/>
                <a:cs typeface="Arial" panose="020B0604020202020204" pitchFamily="34" charset="0"/>
              </a:rPr>
              <a:t>Some feedback from past participants.</a:t>
            </a:r>
            <a:r>
              <a:rPr lang="en-GB" baseline="0" dirty="0" smtClean="0">
                <a:latin typeface="Arial" panose="020B0604020202020204" pitchFamily="34" charset="0"/>
                <a:cs typeface="Arial" panose="020B0604020202020204" pitchFamily="34" charset="0"/>
              </a:rPr>
              <a:t> </a:t>
            </a:r>
            <a:endParaRPr lang="en-GB" dirty="0" smtClean="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8285CAAD-AA59-4DDC-BC5E-C0495C07A2CB}" type="slidenum">
              <a:rPr lang="en-GB" smtClean="0"/>
              <a:t>11</a:t>
            </a:fld>
            <a:endParaRPr lang="en-GB"/>
          </a:p>
        </p:txBody>
      </p:sp>
    </p:spTree>
    <p:extLst>
      <p:ext uri="{BB962C8B-B14F-4D97-AF65-F5344CB8AC3E}">
        <p14:creationId xmlns:p14="http://schemas.microsoft.com/office/powerpoint/2010/main" val="2257196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latin typeface="Arial" panose="020B0604020202020204" pitchFamily="34" charset="0"/>
                <a:cs typeface="Arial" panose="020B0604020202020204" pitchFamily="34" charset="0"/>
              </a:rPr>
              <a:t>Please do get in touch and tell</a:t>
            </a:r>
            <a:r>
              <a:rPr lang="en-GB" baseline="0" dirty="0" smtClean="0">
                <a:latin typeface="Arial" panose="020B0604020202020204" pitchFamily="34" charset="0"/>
                <a:cs typeface="Arial" panose="020B0604020202020204" pitchFamily="34" charset="0"/>
              </a:rPr>
              <a:t> us (and others) what you got up to during the Big Legal Lesson – we have a schools media pack to help! </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285CAAD-AA59-4DDC-BC5E-C0495C07A2CB}" type="slidenum">
              <a:rPr lang="en-GB" smtClean="0"/>
              <a:t>12</a:t>
            </a:fld>
            <a:endParaRPr lang="en-GB"/>
          </a:p>
        </p:txBody>
      </p:sp>
    </p:spTree>
    <p:extLst>
      <p:ext uri="{BB962C8B-B14F-4D97-AF65-F5344CB8AC3E}">
        <p14:creationId xmlns:p14="http://schemas.microsoft.com/office/powerpoint/2010/main" val="2183872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baseline="0" dirty="0" smtClean="0">
                <a:latin typeface="Arial" panose="020B0604020202020204" pitchFamily="34" charset="0"/>
                <a:cs typeface="Arial" panose="020B0604020202020204" pitchFamily="34" charset="0"/>
              </a:rPr>
              <a:t>We have a vision of </a:t>
            </a:r>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a society where all people are empowered to shape their communities and institutions for a more inclusive, accessible, and thriving democracy. Our mission is to provide learning experiences that light the spark of active citizenship for children and young people.</a:t>
            </a:r>
          </a:p>
          <a:p>
            <a:endPar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We work with schools, teachers and young people all over the UK. 500,000 young people from over 6,000 schools benefit from our learning experiences every year. </a:t>
            </a:r>
          </a:p>
          <a:p>
            <a:endPar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Young Citizens firmly believe that all </a:t>
            </a:r>
            <a:r>
              <a:rPr lang="en-GB" baseline="0" dirty="0" smtClean="0"/>
              <a:t>young people need opportunities to develop the knowledge, skills, values and motivations to become active citizens who contribute positively to the world they live in. </a:t>
            </a:r>
          </a:p>
          <a:p>
            <a:endParaRPr lang="en-GB" dirty="0"/>
          </a:p>
        </p:txBody>
      </p:sp>
      <p:sp>
        <p:nvSpPr>
          <p:cNvPr id="4" name="Slide Number Placeholder 3"/>
          <p:cNvSpPr>
            <a:spLocks noGrp="1"/>
          </p:cNvSpPr>
          <p:nvPr>
            <p:ph type="sldNum" sz="quarter" idx="10"/>
          </p:nvPr>
        </p:nvSpPr>
        <p:spPr/>
        <p:txBody>
          <a:bodyPr/>
          <a:lstStyle/>
          <a:p>
            <a:fld id="{8285CAAD-AA59-4DDC-BC5E-C0495C07A2CB}" type="slidenum">
              <a:rPr lang="en-GB" smtClean="0"/>
              <a:t>2</a:t>
            </a:fld>
            <a:endParaRPr lang="en-GB"/>
          </a:p>
        </p:txBody>
      </p:sp>
    </p:spTree>
    <p:extLst>
      <p:ext uri="{BB962C8B-B14F-4D97-AF65-F5344CB8AC3E}">
        <p14:creationId xmlns:p14="http://schemas.microsoft.com/office/powerpoint/2010/main" val="2534473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Our work empowers young people from an early age to shape their communities, institutions* and society, building habits for life.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latin typeface="Arial" panose="020B0604020202020204" pitchFamily="34" charset="0"/>
                <a:cs typeface="Arial" panose="020B0604020202020204" pitchFamily="34" charset="0"/>
              </a:rPr>
              <a:t>A big part of this is supporting young people to understand the democratic systems and structures that exist within our society. Teaching them how they can make their voices heard within these systems. This, of course, includes the legal and justice system.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latin typeface="Arial" panose="020B0604020202020204" pitchFamily="34" charset="0"/>
              <a:cs typeface="Arial" panose="020B0604020202020204" pitchFamily="34" charset="0"/>
            </a:endParaRPr>
          </a:p>
          <a:p>
            <a:r>
              <a:rPr lang="en-GB" i="1" baseline="0" dirty="0" smtClean="0">
                <a:latin typeface="Arial" panose="020B0604020202020204" pitchFamily="34" charset="0"/>
                <a:cs typeface="Arial" panose="020B0604020202020204" pitchFamily="34" charset="0"/>
              </a:rPr>
              <a:t>* </a:t>
            </a:r>
            <a:r>
              <a:rPr lang="en-GB" b="1" i="1" baseline="0" dirty="0" smtClean="0">
                <a:latin typeface="Arial" panose="020B0604020202020204" pitchFamily="34" charset="0"/>
                <a:cs typeface="Arial" panose="020B0604020202020204" pitchFamily="34" charset="0"/>
              </a:rPr>
              <a:t>Institutions </a:t>
            </a:r>
            <a:r>
              <a:rPr lang="en-GB" i="1" baseline="0" dirty="0" smtClean="0">
                <a:latin typeface="Arial" panose="020B0604020202020204" pitchFamily="34" charset="0"/>
                <a:cs typeface="Arial" panose="020B0604020202020204" pitchFamily="34" charset="0"/>
              </a:rPr>
              <a:t>– </a:t>
            </a:r>
            <a:r>
              <a:rPr lang="en-GB" sz="1200" b="0" i="1" u="none" strike="noStrike" kern="1200" baseline="0" dirty="0" smtClean="0">
                <a:solidFill>
                  <a:schemeClr val="tx1"/>
                </a:solidFill>
                <a:latin typeface="Arial" panose="020B0604020202020204" pitchFamily="34" charset="0"/>
                <a:ea typeface="+mn-ea"/>
                <a:cs typeface="Arial" panose="020B0604020202020204" pitchFamily="34" charset="0"/>
              </a:rPr>
              <a:t>Organisations that wield power. Alongside political and parliamentary structures, we use this term to refer to law, justice, economy, media, housing, health and the bodies, such as companies or decision-making groups, within them.</a:t>
            </a:r>
            <a:endParaRPr lang="en-GB" i="1" baseline="0" dirty="0" smtClean="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8285CAAD-AA59-4DDC-BC5E-C0495C07A2CB}" type="slidenum">
              <a:rPr lang="en-GB" smtClean="0"/>
              <a:t>3</a:t>
            </a:fld>
            <a:endParaRPr lang="en-GB"/>
          </a:p>
        </p:txBody>
      </p:sp>
    </p:spTree>
    <p:extLst>
      <p:ext uri="{BB962C8B-B14F-4D97-AF65-F5344CB8AC3E}">
        <p14:creationId xmlns:p14="http://schemas.microsoft.com/office/powerpoint/2010/main" val="1694357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The statistics on this slide are taken</a:t>
            </a:r>
            <a:r>
              <a:rPr lang="en-GB" baseline="0" dirty="0" smtClean="0">
                <a:latin typeface="Arial" panose="020B0604020202020204" pitchFamily="34" charset="0"/>
                <a:cs typeface="Arial" panose="020B0604020202020204" pitchFamily="34" charset="0"/>
              </a:rPr>
              <a:t> from a report that was published in 2020 which explored the state of legal services over the past 10 years. </a:t>
            </a:r>
            <a:r>
              <a:rPr lang="en-GB" dirty="0" smtClean="0">
                <a:latin typeface="Arial" panose="020B0604020202020204" pitchFamily="34" charset="0"/>
                <a:cs typeface="Arial" panose="020B0604020202020204" pitchFamily="34" charset="0"/>
              </a:rPr>
              <a:t>Researchers had conversations with people inside and outside the legal services sector in England and Wales.</a:t>
            </a:r>
            <a:endParaRPr lang="en-GB" baseline="0" dirty="0" smtClean="0">
              <a:latin typeface="Arial" panose="020B0604020202020204" pitchFamily="34" charset="0"/>
              <a:cs typeface="Arial" panose="020B0604020202020204" pitchFamily="34" charset="0"/>
            </a:endParaRPr>
          </a:p>
          <a:p>
            <a:endParaRPr lang="en-GB" baseline="0" dirty="0" smtClean="0">
              <a:latin typeface="Arial" panose="020B0604020202020204" pitchFamily="34" charset="0"/>
              <a:cs typeface="Arial" panose="020B0604020202020204" pitchFamily="34" charset="0"/>
            </a:endParaRPr>
          </a:p>
          <a:p>
            <a:r>
              <a:rPr lang="en-GB" b="1" i="1" dirty="0" smtClean="0">
                <a:latin typeface="Arial" panose="020B0604020202020204" pitchFamily="34" charset="0"/>
                <a:cs typeface="Arial" panose="020B0604020202020204" pitchFamily="34" charset="0"/>
              </a:rPr>
              <a:t>Source: </a:t>
            </a:r>
          </a:p>
          <a:p>
            <a:pPr marL="171450" indent="-171450">
              <a:buFont typeface="Arial" panose="020B0604020202020204" pitchFamily="34" charset="0"/>
              <a:buChar char="•"/>
            </a:pPr>
            <a:r>
              <a:rPr lang="en-GB" i="1" dirty="0" smtClean="0">
                <a:latin typeface="Arial" panose="020B0604020202020204" pitchFamily="34" charset="0"/>
                <a:cs typeface="Arial" panose="020B0604020202020204" pitchFamily="34" charset="0"/>
              </a:rPr>
              <a:t>https://legalservicesboard.org.uk/wp-content/uploads/2020/11/The-State-of-Legal-Services-Narrative-Volume_Final.pdf </a:t>
            </a:r>
          </a:p>
          <a:p>
            <a:pPr marL="171450" indent="-171450">
              <a:buFont typeface="Arial" panose="020B0604020202020204" pitchFamily="34" charset="0"/>
              <a:buChar char="•"/>
            </a:pPr>
            <a:r>
              <a:rPr lang="en-GB" i="1" dirty="0" smtClean="0">
                <a:latin typeface="Arial" panose="020B0604020202020204" pitchFamily="34" charset="0"/>
                <a:cs typeface="Arial" panose="020B0604020202020204" pitchFamily="34" charset="0"/>
              </a:rPr>
              <a:t>https://legalservicesboard.org.uk/state-of-legal-services-report-2020</a:t>
            </a:r>
          </a:p>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8285CAAD-AA59-4DDC-BC5E-C0495C07A2CB}" type="slidenum">
              <a:rPr lang="en-GB" smtClean="0"/>
              <a:t>4</a:t>
            </a:fld>
            <a:endParaRPr lang="en-GB"/>
          </a:p>
        </p:txBody>
      </p:sp>
    </p:spTree>
    <p:extLst>
      <p:ext uri="{BB962C8B-B14F-4D97-AF65-F5344CB8AC3E}">
        <p14:creationId xmlns:p14="http://schemas.microsoft.com/office/powerpoint/2010/main" val="3617805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85CAAD-AA59-4DDC-BC5E-C0495C07A2CB}" type="slidenum">
              <a:rPr lang="en-GB" smtClean="0"/>
              <a:t>5</a:t>
            </a:fld>
            <a:endParaRPr lang="en-GB"/>
          </a:p>
        </p:txBody>
      </p:sp>
    </p:spTree>
    <p:extLst>
      <p:ext uri="{BB962C8B-B14F-4D97-AF65-F5344CB8AC3E}">
        <p14:creationId xmlns:p14="http://schemas.microsoft.com/office/powerpoint/2010/main" val="3774932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smtClean="0"/>
              <a:t>Please edit this slide</a:t>
            </a:r>
            <a:r>
              <a:rPr lang="en-GB" i="1" baseline="0" dirty="0" smtClean="0"/>
              <a:t> to describe what activities you have planned for the Big Legal Lesson. </a:t>
            </a:r>
            <a:endParaRPr lang="en-GB" i="1" dirty="0"/>
          </a:p>
        </p:txBody>
      </p:sp>
      <p:sp>
        <p:nvSpPr>
          <p:cNvPr id="4" name="Slide Number Placeholder 3"/>
          <p:cNvSpPr>
            <a:spLocks noGrp="1"/>
          </p:cNvSpPr>
          <p:nvPr>
            <p:ph type="sldNum" sz="quarter" idx="10"/>
          </p:nvPr>
        </p:nvSpPr>
        <p:spPr/>
        <p:txBody>
          <a:bodyPr/>
          <a:lstStyle/>
          <a:p>
            <a:fld id="{8285CAAD-AA59-4DDC-BC5E-C0495C07A2CB}" type="slidenum">
              <a:rPr lang="en-GB" smtClean="0"/>
              <a:t>6</a:t>
            </a:fld>
            <a:endParaRPr lang="en-GB"/>
          </a:p>
        </p:txBody>
      </p:sp>
    </p:spTree>
    <p:extLst>
      <p:ext uri="{BB962C8B-B14F-4D97-AF65-F5344CB8AC3E}">
        <p14:creationId xmlns:p14="http://schemas.microsoft.com/office/powerpoint/2010/main" val="3526893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Explain</a:t>
            </a:r>
            <a:r>
              <a:rPr lang="en-GB" baseline="0" dirty="0" smtClean="0">
                <a:latin typeface="Arial" panose="020B0604020202020204" pitchFamily="34" charset="0"/>
                <a:cs typeface="Arial" panose="020B0604020202020204" pitchFamily="34" charset="0"/>
              </a:rPr>
              <a:t> to students that the activities they will be taking part in during the Big Legal Lesson will help them to answer questions such as these. </a:t>
            </a:r>
          </a:p>
          <a:p>
            <a:endParaRPr lang="en-GB" baseline="0" dirty="0" smtClean="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You might like to ask them if they have any other questions that they’d like answering - e-mail us their suggestions which we can look to explore in future Big Legal Lesson resources – info@youngcitizens.org. </a:t>
            </a:r>
            <a:endParaRPr lang="en-GB" dirty="0" smtClean="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8285CAAD-AA59-4DDC-BC5E-C0495C07A2CB}" type="slidenum">
              <a:rPr lang="en-GB" smtClean="0"/>
              <a:t>7</a:t>
            </a:fld>
            <a:endParaRPr lang="en-GB"/>
          </a:p>
        </p:txBody>
      </p:sp>
    </p:spTree>
    <p:extLst>
      <p:ext uri="{BB962C8B-B14F-4D97-AF65-F5344CB8AC3E}">
        <p14:creationId xmlns:p14="http://schemas.microsoft.com/office/powerpoint/2010/main" val="742949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dirty="0" smtClean="0"/>
              <a:t>Dropping</a:t>
            </a:r>
            <a:r>
              <a:rPr lang="en-GB" b="1" baseline="0" dirty="0" smtClean="0"/>
              <a:t> litter from a car window</a:t>
            </a:r>
            <a:endParaRPr lang="en-GB" b="0" baseline="0" dirty="0" smtClean="0"/>
          </a:p>
          <a:p>
            <a:pPr marL="0" indent="0">
              <a:buFont typeface="Arial" panose="020B0604020202020204" pitchFamily="34" charset="0"/>
              <a:buNone/>
            </a:pPr>
            <a:r>
              <a:rPr lang="en-GB" sz="1200" kern="1200" dirty="0" smtClean="0">
                <a:solidFill>
                  <a:schemeClr val="tx1"/>
                </a:solidFill>
                <a:effectLst/>
                <a:latin typeface="+mn-lt"/>
                <a:ea typeface="+mn-ea"/>
                <a:cs typeface="+mn-cs"/>
              </a:rPr>
              <a:t>Under environmental law dropping litter is illegal. You could receive a fixed penalty fine. </a:t>
            </a:r>
          </a:p>
          <a:p>
            <a:pPr marL="0" indent="0">
              <a:buFont typeface="Arial" panose="020B0604020202020204" pitchFamily="34" charset="0"/>
              <a:buNone/>
            </a:pPr>
            <a:endParaRPr lang="en-GB" sz="1200" b="1" kern="1200" dirty="0" smtClean="0">
              <a:solidFill>
                <a:schemeClr val="tx1"/>
              </a:solidFill>
              <a:effectLst/>
              <a:latin typeface="+mn-lt"/>
              <a:ea typeface="+mn-ea"/>
              <a:cs typeface="+mn-cs"/>
            </a:endParaRPr>
          </a:p>
          <a:p>
            <a:pPr marL="0" indent="0">
              <a:buFont typeface="Arial" panose="020B0604020202020204" pitchFamily="34" charset="0"/>
              <a:buNone/>
            </a:pPr>
            <a:r>
              <a:rPr lang="en-GB" sz="1200" b="1" kern="1200" dirty="0" smtClean="0">
                <a:solidFill>
                  <a:schemeClr val="tx1"/>
                </a:solidFill>
                <a:effectLst/>
                <a:latin typeface="+mn-lt"/>
                <a:ea typeface="+mn-ea"/>
                <a:cs typeface="+mn-cs"/>
              </a:rPr>
              <a:t>Getting married at 16 </a:t>
            </a:r>
            <a:endParaRPr lang="en-GB" sz="1200" b="0" kern="1200" dirty="0" smtClean="0">
              <a:solidFill>
                <a:schemeClr val="tx1"/>
              </a:solidFill>
              <a:effectLst/>
              <a:latin typeface="+mn-lt"/>
              <a:ea typeface="+mn-ea"/>
              <a:cs typeface="+mn-cs"/>
            </a:endParaRPr>
          </a:p>
          <a:p>
            <a:pPr marL="0" indent="0">
              <a:buFont typeface="Arial" panose="020B0604020202020204" pitchFamily="34" charset="0"/>
              <a:buNone/>
            </a:pPr>
            <a:r>
              <a:rPr lang="en-GB" sz="1200" kern="1200" dirty="0" smtClean="0">
                <a:solidFill>
                  <a:schemeClr val="tx1"/>
                </a:solidFill>
                <a:effectLst/>
                <a:latin typeface="+mn-lt"/>
                <a:ea typeface="+mn-ea"/>
                <a:cs typeface="+mn-cs"/>
              </a:rPr>
              <a:t>Until quite recently you were able to get married at 16 in England and Wales if you had permission from the person that had parental responsibility for you (you had to be 18 to get married without it). </a:t>
            </a:r>
            <a:r>
              <a:rPr lang="en-GB" sz="1200" kern="1200" dirty="0" smtClean="0">
                <a:solidFill>
                  <a:schemeClr val="tx1"/>
                </a:solidFill>
                <a:effectLst/>
                <a:latin typeface="+mn-lt"/>
                <a:ea typeface="+mn-ea"/>
                <a:cs typeface="+mn-cs"/>
              </a:rPr>
              <a:t>The law </a:t>
            </a:r>
            <a:r>
              <a:rPr lang="en-GB" sz="1200" kern="1200" dirty="0" smtClean="0">
                <a:solidFill>
                  <a:schemeClr val="tx1"/>
                </a:solidFill>
                <a:effectLst/>
                <a:latin typeface="+mn-lt"/>
                <a:ea typeface="+mn-ea"/>
                <a:cs typeface="+mn-cs"/>
              </a:rPr>
              <a:t>has recently changed, you now need to be at least 18 to get married in England and Wales. You can</a:t>
            </a:r>
            <a:r>
              <a:rPr lang="en-GB" sz="1200" kern="1200" baseline="0" dirty="0" smtClean="0">
                <a:solidFill>
                  <a:schemeClr val="tx1"/>
                </a:solidFill>
                <a:effectLst/>
                <a:latin typeface="+mn-lt"/>
                <a:ea typeface="+mn-ea"/>
                <a:cs typeface="+mn-cs"/>
              </a:rPr>
              <a:t> get married at 16 in Scotland (without parental consent). </a:t>
            </a:r>
            <a:r>
              <a:rPr lang="en-GB" sz="1200" kern="1200" dirty="0" smtClean="0">
                <a:solidFill>
                  <a:schemeClr val="tx1"/>
                </a:solidFill>
                <a:effectLst/>
                <a:latin typeface="+mn-lt"/>
                <a:ea typeface="+mn-ea"/>
                <a:cs typeface="+mn-cs"/>
              </a:rPr>
              <a:t> </a:t>
            </a:r>
          </a:p>
          <a:p>
            <a:pPr marL="0" indent="0">
              <a:buFont typeface="Arial" panose="020B0604020202020204" pitchFamily="34" charset="0"/>
              <a:buNone/>
            </a:pPr>
            <a:endParaRPr lang="en-GB" sz="1200" kern="1200" dirty="0" smtClean="0">
              <a:solidFill>
                <a:schemeClr val="tx1"/>
              </a:solidFill>
              <a:effectLst/>
              <a:latin typeface="+mn-lt"/>
              <a:ea typeface="+mn-ea"/>
              <a:cs typeface="+mn-cs"/>
            </a:endParaRPr>
          </a:p>
          <a:p>
            <a:pPr marL="0" indent="0">
              <a:buFont typeface="Arial" panose="020B0604020202020204" pitchFamily="34" charset="0"/>
              <a:buNone/>
            </a:pPr>
            <a:r>
              <a:rPr lang="en-GB" sz="1200" b="1" kern="1200" dirty="0" smtClean="0">
                <a:solidFill>
                  <a:schemeClr val="tx1"/>
                </a:solidFill>
                <a:effectLst/>
                <a:latin typeface="+mn-lt"/>
                <a:ea typeface="+mn-ea"/>
                <a:cs typeface="+mn-cs"/>
              </a:rPr>
              <a:t>Getting a tattoo at 17</a:t>
            </a:r>
          </a:p>
          <a:p>
            <a:pPr marL="0" indent="0">
              <a:buFont typeface="Arial" panose="020B0604020202020204" pitchFamily="34" charset="0"/>
              <a:buNone/>
            </a:pPr>
            <a:r>
              <a:rPr lang="en-GB" sz="1200" kern="1200" dirty="0" smtClean="0">
                <a:solidFill>
                  <a:schemeClr val="tx1"/>
                </a:solidFill>
                <a:effectLst/>
                <a:latin typeface="+mn-lt"/>
                <a:ea typeface="+mn-ea"/>
                <a:cs typeface="+mn-cs"/>
              </a:rPr>
              <a:t>It is against the law to tattoo a person who is under the age of 18, even if they give their consent. </a:t>
            </a:r>
            <a:endParaRPr lang="en-GB" dirty="0"/>
          </a:p>
        </p:txBody>
      </p:sp>
      <p:sp>
        <p:nvSpPr>
          <p:cNvPr id="4" name="Slide Number Placeholder 3"/>
          <p:cNvSpPr>
            <a:spLocks noGrp="1"/>
          </p:cNvSpPr>
          <p:nvPr>
            <p:ph type="sldNum" sz="quarter" idx="10"/>
          </p:nvPr>
        </p:nvSpPr>
        <p:spPr/>
        <p:txBody>
          <a:bodyPr/>
          <a:lstStyle/>
          <a:p>
            <a:fld id="{8285CAAD-AA59-4DDC-BC5E-C0495C07A2CB}" type="slidenum">
              <a:rPr lang="en-GB" smtClean="0"/>
              <a:t>8</a:t>
            </a:fld>
            <a:endParaRPr lang="en-GB"/>
          </a:p>
        </p:txBody>
      </p:sp>
    </p:spTree>
    <p:extLst>
      <p:ext uri="{BB962C8B-B14F-4D97-AF65-F5344CB8AC3E}">
        <p14:creationId xmlns:p14="http://schemas.microsoft.com/office/powerpoint/2010/main" val="1669998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latin typeface="Arial" panose="020B0604020202020204" pitchFamily="34" charset="0"/>
                <a:cs typeface="Arial" panose="020B0604020202020204" pitchFamily="34" charset="0"/>
              </a:rPr>
              <a:t>Being charged more for car insurance because you are under 25</a:t>
            </a:r>
          </a:p>
          <a:p>
            <a:r>
              <a:rPr lang="en-GB" b="0" dirty="0" smtClean="0">
                <a:latin typeface="Arial" panose="020B0604020202020204" pitchFamily="34" charset="0"/>
                <a:cs typeface="Arial" panose="020B0604020202020204" pitchFamily="34" charset="0"/>
              </a:rPr>
              <a:t>Age is a protected characteristic</a:t>
            </a:r>
            <a:r>
              <a:rPr lang="en-GB" b="0" baseline="0" dirty="0" smtClean="0">
                <a:latin typeface="Arial" panose="020B0604020202020204" pitchFamily="34" charset="0"/>
                <a:cs typeface="Arial" panose="020B0604020202020204" pitchFamily="34" charset="0"/>
              </a:rPr>
              <a:t> u</a:t>
            </a:r>
            <a:r>
              <a:rPr lang="en-GB" b="0" dirty="0" smtClean="0">
                <a:latin typeface="Arial" panose="020B0604020202020204" pitchFamily="34" charset="0"/>
                <a:cs typeface="Arial" panose="020B0604020202020204" pitchFamily="34" charset="0"/>
              </a:rPr>
              <a:t>nder the Equality</a:t>
            </a:r>
            <a:r>
              <a:rPr lang="en-GB" b="0" baseline="0" dirty="0" smtClean="0">
                <a:latin typeface="Arial" panose="020B0604020202020204" pitchFamily="34" charset="0"/>
                <a:cs typeface="Arial" panose="020B0604020202020204" pitchFamily="34" charset="0"/>
              </a:rPr>
              <a:t> Act 2010. </a:t>
            </a:r>
            <a:r>
              <a:rPr lang="en-GB" sz="1200" b="0" i="0" kern="1200" dirty="0" smtClean="0">
                <a:solidFill>
                  <a:schemeClr val="tx1"/>
                </a:solidFill>
                <a:effectLst/>
                <a:latin typeface="Arial" panose="020B0604020202020204" pitchFamily="34" charset="0"/>
                <a:ea typeface="+mn-ea"/>
                <a:cs typeface="Arial" panose="020B0604020202020204" pitchFamily="34" charset="0"/>
              </a:rPr>
              <a:t>Generally speaking insurance providers cannot discriminate against you. </a:t>
            </a:r>
            <a:r>
              <a:rPr lang="en-GB" b="0" baseline="0" dirty="0" smtClean="0">
                <a:latin typeface="Arial" panose="020B0604020202020204" pitchFamily="34" charset="0"/>
                <a:cs typeface="Arial" panose="020B0604020202020204" pitchFamily="34" charset="0"/>
              </a:rPr>
              <a:t>However, there are some exceptions. For example, </a:t>
            </a:r>
            <a:r>
              <a:rPr lang="en-GB" sz="1200" b="0" i="0" kern="1200" baseline="0" dirty="0" smtClean="0">
                <a:solidFill>
                  <a:schemeClr val="tx1"/>
                </a:solidFill>
                <a:effectLst/>
                <a:latin typeface="Arial" panose="020B0604020202020204" pitchFamily="34" charset="0"/>
                <a:ea typeface="+mn-ea"/>
                <a:cs typeface="Arial" panose="020B0604020202020204" pitchFamily="34" charset="0"/>
              </a:rPr>
              <a:t>a</a:t>
            </a:r>
            <a:r>
              <a:rPr lang="en-GB" sz="1200" b="0" i="0" kern="1200" dirty="0" smtClean="0">
                <a:solidFill>
                  <a:schemeClr val="tx1"/>
                </a:solidFill>
                <a:effectLst/>
                <a:latin typeface="Arial" panose="020B0604020202020204" pitchFamily="34" charset="0"/>
                <a:ea typeface="+mn-ea"/>
                <a:cs typeface="Arial" panose="020B0604020202020204" pitchFamily="34" charset="0"/>
              </a:rPr>
              <a:t>n insurance provider can discriminate against you if they have carried out a risk assessment and there</a:t>
            </a:r>
            <a:r>
              <a:rPr lang="en-GB" sz="1200" b="0" i="0" kern="1200" baseline="0" dirty="0" smtClean="0">
                <a:solidFill>
                  <a:schemeClr val="tx1"/>
                </a:solidFill>
                <a:effectLst/>
                <a:latin typeface="Arial" panose="020B0604020202020204" pitchFamily="34" charset="0"/>
                <a:ea typeface="+mn-ea"/>
                <a:cs typeface="Arial" panose="020B0604020202020204" pitchFamily="34" charset="0"/>
              </a:rPr>
              <a:t> is</a:t>
            </a:r>
            <a:r>
              <a:rPr lang="en-GB" sz="1200" b="0" i="0" kern="1200" dirty="0" smtClean="0">
                <a:solidFill>
                  <a:schemeClr val="tx1"/>
                </a:solidFill>
                <a:effectLst/>
                <a:latin typeface="Arial" panose="020B0604020202020204" pitchFamily="34" charset="0"/>
                <a:ea typeface="+mn-ea"/>
                <a:cs typeface="Arial" panose="020B0604020202020204" pitchFamily="34" charset="0"/>
              </a:rPr>
              <a:t> a greater insurance risk. Young drivers are often asked to pay more for car insurance because they</a:t>
            </a:r>
            <a:r>
              <a:rPr lang="en-GB" sz="1200" b="0" i="0" kern="1200" baseline="0" dirty="0" smtClean="0">
                <a:solidFill>
                  <a:schemeClr val="tx1"/>
                </a:solidFill>
                <a:effectLst/>
                <a:latin typeface="Arial" panose="020B0604020202020204" pitchFamily="34" charset="0"/>
                <a:ea typeface="+mn-ea"/>
                <a:cs typeface="Arial" panose="020B0604020202020204" pitchFamily="34" charset="0"/>
              </a:rPr>
              <a:t> are</a:t>
            </a:r>
            <a:r>
              <a:rPr lang="en-GB" sz="1200" b="0" i="0" kern="1200" dirty="0" smtClean="0">
                <a:solidFill>
                  <a:schemeClr val="tx1"/>
                </a:solidFill>
                <a:effectLst/>
                <a:latin typeface="Arial" panose="020B0604020202020204" pitchFamily="34" charset="0"/>
                <a:ea typeface="+mn-ea"/>
                <a:cs typeface="Arial" panose="020B0604020202020204" pitchFamily="34" charset="0"/>
              </a:rPr>
              <a:t> statistically more likely to be involved in a road accident. </a:t>
            </a:r>
          </a:p>
          <a:p>
            <a:endParaRPr lang="en-GB" sz="1200" b="0" i="0" kern="1200" dirty="0" smtClean="0">
              <a:solidFill>
                <a:schemeClr val="tx1"/>
              </a:solidFill>
              <a:effectLst/>
              <a:latin typeface="Arial" panose="020B0604020202020204" pitchFamily="34" charset="0"/>
              <a:ea typeface="+mn-ea"/>
              <a:cs typeface="Arial" panose="020B0604020202020204" pitchFamily="34" charset="0"/>
            </a:endParaRPr>
          </a:p>
          <a:p>
            <a:r>
              <a:rPr lang="en-GB" sz="1200" b="1" i="0" kern="1200" dirty="0" smtClean="0">
                <a:solidFill>
                  <a:schemeClr val="tx1"/>
                </a:solidFill>
                <a:effectLst/>
                <a:latin typeface="Arial" panose="020B0604020202020204" pitchFamily="34" charset="0"/>
                <a:ea typeface="+mn-ea"/>
                <a:cs typeface="Arial" panose="020B0604020202020204" pitchFamily="34" charset="0"/>
              </a:rPr>
              <a:t>Crossing</a:t>
            </a:r>
            <a:r>
              <a:rPr lang="en-GB" sz="1200" b="1" i="0" kern="1200" baseline="0" dirty="0" smtClean="0">
                <a:solidFill>
                  <a:schemeClr val="tx1"/>
                </a:solidFill>
                <a:effectLst/>
                <a:latin typeface="Arial" panose="020B0604020202020204" pitchFamily="34" charset="0"/>
                <a:ea typeface="+mn-ea"/>
                <a:cs typeface="Arial" panose="020B0604020202020204" pitchFamily="34" charset="0"/>
              </a:rPr>
              <a:t> the road on a red man</a:t>
            </a:r>
            <a:endParaRPr lang="en-GB" sz="1200" b="1" i="0" kern="1200" dirty="0" smtClean="0">
              <a:solidFill>
                <a:schemeClr val="tx1"/>
              </a:solidFill>
              <a:effectLst/>
              <a:latin typeface="Arial" panose="020B0604020202020204" pitchFamily="34" charset="0"/>
              <a:ea typeface="+mn-ea"/>
              <a:cs typeface="Arial" panose="020B0604020202020204" pitchFamily="34" charset="0"/>
            </a:endParaRPr>
          </a:p>
          <a:p>
            <a:r>
              <a:rPr lang="en-GB" sz="1200" kern="1200" dirty="0" smtClean="0">
                <a:solidFill>
                  <a:schemeClr val="tx1"/>
                </a:solidFill>
                <a:effectLst/>
                <a:latin typeface="Arial" panose="020B0604020202020204" pitchFamily="34" charset="0"/>
                <a:ea typeface="+mn-ea"/>
                <a:cs typeface="Arial" panose="020B0604020202020204" pitchFamily="34" charset="0"/>
              </a:rPr>
              <a:t>Whilst it isn’t very safe, in England and Wales this isn’t actually against the law. It is illegal in some countries like Germany and some states in America. </a:t>
            </a:r>
          </a:p>
          <a:p>
            <a:endParaRPr lang="en-GB" sz="1200" b="0" i="1" kern="1200" dirty="0" smtClean="0">
              <a:solidFill>
                <a:schemeClr val="tx1"/>
              </a:solidFill>
              <a:effectLst/>
              <a:latin typeface="Arial" panose="020B0604020202020204" pitchFamily="34" charset="0"/>
              <a:ea typeface="+mn-ea"/>
              <a:cs typeface="Arial" panose="020B0604020202020204" pitchFamily="34" charset="0"/>
            </a:endParaRPr>
          </a:p>
          <a:p>
            <a:r>
              <a:rPr lang="en-GB" sz="1200" b="1" i="0" kern="1200" dirty="0" smtClean="0">
                <a:solidFill>
                  <a:schemeClr val="tx1"/>
                </a:solidFill>
                <a:effectLst/>
                <a:latin typeface="Arial" panose="020B0604020202020204" pitchFamily="34" charset="0"/>
                <a:ea typeface="+mn-ea"/>
                <a:cs typeface="Arial" panose="020B0604020202020204" pitchFamily="34" charset="0"/>
              </a:rPr>
              <a:t>Not cleaning up your dog’s poo</a:t>
            </a:r>
          </a:p>
          <a:p>
            <a:r>
              <a:rPr lang="en-GB" sz="1200" kern="1200" dirty="0" smtClean="0">
                <a:solidFill>
                  <a:schemeClr val="tx1"/>
                </a:solidFill>
                <a:effectLst/>
                <a:latin typeface="Arial" panose="020B0604020202020204" pitchFamily="34" charset="0"/>
                <a:ea typeface="+mn-ea"/>
                <a:cs typeface="Arial" panose="020B0604020202020204" pitchFamily="34" charset="0"/>
              </a:rPr>
              <a:t>This is an offence under environmental law. You could receive a fixed penalty fine.</a:t>
            </a:r>
          </a:p>
          <a:p>
            <a:endParaRPr lang="en-GB" sz="1200" b="0" i="1"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latin typeface="Arial" panose="020B0604020202020204" pitchFamily="34" charset="0"/>
                <a:cs typeface="Arial" panose="020B0604020202020204" pitchFamily="34" charset="0"/>
              </a:rPr>
              <a:t>Not being paid minimum wage for your part-time job</a:t>
            </a:r>
          </a:p>
          <a:p>
            <a:r>
              <a:rPr lang="en-GB" b="0" i="0" dirty="0" smtClean="0">
                <a:latin typeface="Arial" panose="020B0604020202020204" pitchFamily="34" charset="0"/>
                <a:cs typeface="Arial" panose="020B0604020202020204" pitchFamily="34" charset="0"/>
              </a:rPr>
              <a:t>School</a:t>
            </a:r>
            <a:r>
              <a:rPr lang="en-GB" b="0" i="0" baseline="0" dirty="0" smtClean="0">
                <a:latin typeface="Arial" panose="020B0604020202020204" pitchFamily="34" charset="0"/>
                <a:cs typeface="Arial" panose="020B0604020202020204" pitchFamily="34" charset="0"/>
              </a:rPr>
              <a:t> aged young people are not entitled to minimum wage. You are entitled to minimum wage once you reach school leaving age*. </a:t>
            </a:r>
            <a:r>
              <a:rPr lang="en-GB" sz="1200" b="0" i="0" kern="1200" baseline="0" dirty="0" smtClean="0">
                <a:solidFill>
                  <a:schemeClr val="tx1"/>
                </a:solidFill>
                <a:effectLst/>
                <a:latin typeface="Arial" panose="020B0604020202020204" pitchFamily="34" charset="0"/>
                <a:ea typeface="+mn-ea"/>
                <a:cs typeface="Arial" panose="020B0604020202020204" pitchFamily="34" charset="0"/>
              </a:rPr>
              <a:t>16-17 year olds are entitled to minimum wage, which is currently £4.81 per hour. </a:t>
            </a:r>
          </a:p>
          <a:p>
            <a:pPr marL="0" indent="0">
              <a:buFont typeface="Arial" panose="020B0604020202020204" pitchFamily="34" charset="0"/>
              <a:buNone/>
            </a:pPr>
            <a:endParaRPr lang="en-GB" sz="1200" b="0" i="1" kern="1200" dirty="0" smtClean="0">
              <a:solidFill>
                <a:schemeClr val="tx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r>
              <a:rPr lang="en-GB" sz="1200" b="0" i="1" kern="1200" dirty="0" smtClean="0">
                <a:solidFill>
                  <a:schemeClr val="tx1"/>
                </a:solidFill>
                <a:effectLst/>
                <a:latin typeface="Arial" panose="020B0604020202020204" pitchFamily="34" charset="0"/>
                <a:ea typeface="+mn-ea"/>
                <a:cs typeface="Arial" panose="020B0604020202020204" pitchFamily="34" charset="0"/>
              </a:rPr>
              <a:t>*You can leave school on the last Friday in June if you’ll be 16 by the end of the summer holidays.</a:t>
            </a:r>
            <a:r>
              <a:rPr lang="en-GB" sz="1200" b="0" i="1" kern="1200" baseline="0" dirty="0" smtClean="0">
                <a:solidFill>
                  <a:schemeClr val="tx1"/>
                </a:solidFill>
                <a:effectLst/>
                <a:latin typeface="Arial" panose="020B0604020202020204" pitchFamily="34" charset="0"/>
                <a:ea typeface="+mn-ea"/>
                <a:cs typeface="Arial" panose="020B0604020202020204" pitchFamily="34" charset="0"/>
              </a:rPr>
              <a:t> You</a:t>
            </a:r>
            <a:r>
              <a:rPr lang="en-GB" sz="1200" b="0" i="1" kern="1200" dirty="0" smtClean="0">
                <a:solidFill>
                  <a:schemeClr val="tx1"/>
                </a:solidFill>
                <a:effectLst/>
                <a:latin typeface="Arial" panose="020B0604020202020204" pitchFamily="34" charset="0"/>
                <a:ea typeface="+mn-ea"/>
                <a:cs typeface="Arial" panose="020B0604020202020204" pitchFamily="34" charset="0"/>
              </a:rPr>
              <a:t> must stay</a:t>
            </a:r>
            <a:r>
              <a:rPr lang="en-GB" sz="1200" b="0" i="1" kern="1200" baseline="0" dirty="0" smtClean="0">
                <a:solidFill>
                  <a:schemeClr val="tx1"/>
                </a:solidFill>
                <a:effectLst/>
                <a:latin typeface="Arial" panose="020B0604020202020204" pitchFamily="34" charset="0"/>
                <a:ea typeface="+mn-ea"/>
                <a:cs typeface="Arial" panose="020B0604020202020204" pitchFamily="34" charset="0"/>
              </a:rPr>
              <a:t> in some form of education or training until 18 or until you reach a level 3 qualification. </a:t>
            </a:r>
          </a:p>
          <a:p>
            <a:pPr marL="0" indent="0">
              <a:buFont typeface="Arial" panose="020B0604020202020204" pitchFamily="34" charset="0"/>
              <a:buNone/>
            </a:pPr>
            <a:endParaRPr lang="en-GB" sz="1200" b="0" i="1" kern="1200" baseline="0" dirty="0" smtClean="0">
              <a:solidFill>
                <a:schemeClr val="tx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r>
              <a:rPr lang="en-GB" sz="1200" b="1" i="0" kern="1200" baseline="0" dirty="0" smtClean="0">
                <a:solidFill>
                  <a:schemeClr val="tx1"/>
                </a:solidFill>
                <a:effectLst/>
                <a:latin typeface="Arial" panose="020B0604020202020204" pitchFamily="34" charset="0"/>
                <a:ea typeface="+mn-ea"/>
                <a:cs typeface="Arial" panose="020B0604020202020204" pitchFamily="34" charset="0"/>
              </a:rPr>
              <a:t>Getting your ears pierced at 7</a:t>
            </a:r>
          </a:p>
          <a:p>
            <a:pPr marL="0" indent="0">
              <a:buFont typeface="Arial" panose="020B0604020202020204" pitchFamily="34" charset="0"/>
              <a:buNone/>
            </a:pPr>
            <a:r>
              <a:rPr lang="en-GB" sz="1200" kern="1200" dirty="0" smtClean="0">
                <a:solidFill>
                  <a:schemeClr val="tx1"/>
                </a:solidFill>
                <a:effectLst/>
                <a:latin typeface="Arial" panose="020B0604020202020204" pitchFamily="34" charset="0"/>
                <a:ea typeface="+mn-ea"/>
                <a:cs typeface="Arial" panose="020B0604020202020204" pitchFamily="34" charset="0"/>
              </a:rPr>
              <a:t>There is no age requirement to get your ears pierced. However, most shops would not allow you to do so if you are under 18 unless you had permission from</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a:t>
            </a:r>
            <a:r>
              <a:rPr lang="en-GB" sz="1200" kern="1200" dirty="0" smtClean="0">
                <a:solidFill>
                  <a:schemeClr val="tx1"/>
                </a:solidFill>
                <a:effectLst/>
                <a:latin typeface="Arial" panose="020B0604020202020204" pitchFamily="34" charset="0"/>
                <a:ea typeface="+mn-ea"/>
                <a:cs typeface="Arial" panose="020B0604020202020204" pitchFamily="34" charset="0"/>
              </a:rPr>
              <a:t>the person who has parental responsibility</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for you. </a:t>
            </a:r>
            <a:endParaRPr lang="en-GB" b="0"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285CAAD-AA59-4DDC-BC5E-C0495C07A2CB}" type="slidenum">
              <a:rPr lang="en-GB" smtClean="0"/>
              <a:t>9</a:t>
            </a:fld>
            <a:endParaRPr lang="en-GB"/>
          </a:p>
        </p:txBody>
      </p:sp>
    </p:spTree>
    <p:extLst>
      <p:ext uri="{BB962C8B-B14F-4D97-AF65-F5344CB8AC3E}">
        <p14:creationId xmlns:p14="http://schemas.microsoft.com/office/powerpoint/2010/main" val="2986552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B1DB7CA-CC1E-2746-BA2A-FDA54CE4A808}"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5B16F-133A-EE4A-94E2-733D257F486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1DB7CA-CC1E-2746-BA2A-FDA54CE4A808}"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5B16F-133A-EE4A-94E2-733D257F486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1DB7CA-CC1E-2746-BA2A-FDA54CE4A808}"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5B16F-133A-EE4A-94E2-733D257F486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1DB7CA-CC1E-2746-BA2A-FDA54CE4A808}"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5B16F-133A-EE4A-94E2-733D257F486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1DB7CA-CC1E-2746-BA2A-FDA54CE4A808}"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5B16F-133A-EE4A-94E2-733D257F486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B1DB7CA-CC1E-2746-BA2A-FDA54CE4A808}" type="datetimeFigureOut">
              <a:rPr lang="en-US" smtClean="0"/>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65B16F-133A-EE4A-94E2-733D257F486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1DB7CA-CC1E-2746-BA2A-FDA54CE4A808}" type="datetimeFigureOut">
              <a:rPr lang="en-US" smtClean="0"/>
              <a:t>1/31/2023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65B16F-133A-EE4A-94E2-733D257F486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B1DB7CA-CC1E-2746-BA2A-FDA54CE4A808}" type="datetimeFigureOut">
              <a:rPr lang="en-US" smtClean="0"/>
              <a:t>1/31/2023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65B16F-133A-EE4A-94E2-733D257F486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1DB7CA-CC1E-2746-BA2A-FDA54CE4A808}" type="datetimeFigureOut">
              <a:rPr lang="en-US" smtClean="0"/>
              <a:t>1/31/2023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65B16F-133A-EE4A-94E2-733D257F486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1DB7CA-CC1E-2746-BA2A-FDA54CE4A808}" type="datetimeFigureOut">
              <a:rPr lang="en-US" smtClean="0"/>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65B16F-133A-EE4A-94E2-733D257F486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1DB7CA-CC1E-2746-BA2A-FDA54CE4A808}" type="datetimeFigureOut">
              <a:rPr lang="en-US" smtClean="0"/>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65B16F-133A-EE4A-94E2-733D257F486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1DB7CA-CC1E-2746-BA2A-FDA54CE4A808}" type="datetimeFigureOut">
              <a:rPr lang="en-US" smtClean="0"/>
              <a:t>1/31/2023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5B16F-133A-EE4A-94E2-733D257F486E}" type="slidenum">
              <a:rPr lang="en-US" smtClean="0"/>
              <a:t>‹#›</a:t>
            </a:fld>
            <a:endParaRPr lang="en-US"/>
          </a:p>
        </p:txBody>
      </p:sp>
    </p:spTree>
    <p:extLst>
      <p:ext uri="{BB962C8B-B14F-4D97-AF65-F5344CB8AC3E}">
        <p14:creationId xmlns:p14="http://schemas.microsoft.com/office/powerpoint/2010/main" val="16915440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file:////Users/Nomad/Dropbox/NOMAD%20(1)/MARK'S%20ON%20THE%20GO/YC%20Migration%20resources/YC%20icon.pn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file:////Users/Nomad/Dropbox/NOMAD%20(1)/MARK'S%20ON%20THE%20GO/YC%20Migration%20resources/YC%20icon.p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file:////Users/Nomad/Dropbox/NOMAD%20(1)/MARK'S%20ON%20THE%20GO/YC%20Migration%20resources/YC%20icon.png"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mailto:info@youngcitizens.org" TargetMode="External"/><Relationship Id="rId3" Type="http://schemas.openxmlformats.org/officeDocument/2006/relationships/image" Target="../media/image1.pn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file:////Users/Nomad/Dropbox/NOMAD%20(1)/MARK'S%20ON%20THE%20GO/YC%20Migration%20resources/YC%20icon.p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file:////Users/Nomad/Dropbox/NOMAD%20(1)/MARK'S%20ON%20THE%20GO/YC%20Migration%20resources/YC%20icon.p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file:////Users/Nomad/Dropbox/NOMAD%20(1)/MARK'S%20ON%20THE%20GO/YC%20Migration%20resources/YC%20icon.p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file:////Users/Nomad/Dropbox/NOMAD%20(1)/MARK'S%20ON%20THE%20GO/YC%20Migration%20resources/YC%20icon.p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file:////Users/Nomad/Dropbox/NOMAD%20(1)/MARK'S%20ON%20THE%20GO/YC%20Migration%20resources/YC%20icon.p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file:////Users/Nomad/Dropbox/NOMAD%20(1)/MARK'S%20ON%20THE%20GO/YC%20Migration%20resources/YC%20icon.p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file:////Users/Nomad/Dropbox/NOMAD%20(1)/MARK'S%20ON%20THE%20GO/YC%20Migration%20resources/YC%20icon.png"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file:////Users/Nomad/Dropbox/NOMAD%20(1)/MARK'S%20ON%20THE%20GO/YC%20Migration%20resources/YC%20icon.png"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file:////Users/Nomad/Dropbox/NOMAD%20(1)/MARK'S%20ON%20THE%20GO/YC%20Migration%20resources/YC%20icon.png" TargetMode="External"/><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87" y="483073"/>
            <a:ext cx="9142413" cy="60410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609474" y="1453483"/>
            <a:ext cx="5142786" cy="2745367"/>
          </a:xfrm>
          <a:prstGeom prst="rect">
            <a:avLst/>
          </a:prstGeom>
          <a:noFill/>
        </p:spPr>
        <p:txBody>
          <a:bodyPr wrap="square" rtlCol="0">
            <a:spAutoFit/>
          </a:bodyPr>
          <a:lstStyle/>
          <a:p>
            <a:pPr defTabSz="457200"/>
            <a:endParaRPr lang="en-US" sz="1200" b="1" dirty="0">
              <a:latin typeface="Century Gothic" panose="020B0502020202020204" pitchFamily="34" charset="0"/>
              <a:ea typeface="Verdana" panose="020B0604030504040204" pitchFamily="34" charset="0"/>
              <a:cs typeface="Arial" panose="020B0604020202020204" pitchFamily="34" charset="0"/>
            </a:endParaRPr>
          </a:p>
          <a:p>
            <a:pPr marL="342900" indent="-342900" defTabSz="457200">
              <a:buFont typeface="Arial" panose="020B0604020202020204" pitchFamily="34" charset="0"/>
              <a:buChar char="•"/>
            </a:pPr>
            <a:endParaRPr lang="en-GB" sz="2000" dirty="0" smtClean="0">
              <a:latin typeface="Century Gothic" panose="020B0502020202020204" pitchFamily="34" charset="0"/>
            </a:endParaRPr>
          </a:p>
          <a:p>
            <a:pPr lvl="0">
              <a:lnSpc>
                <a:spcPct val="90000"/>
              </a:lnSpc>
              <a:buClr>
                <a:srgbClr val="000000"/>
              </a:buClr>
              <a:buSzPts val="2800"/>
            </a:pPr>
            <a:r>
              <a:rPr lang="en-GB" sz="2800" b="1" dirty="0" smtClean="0">
                <a:solidFill>
                  <a:srgbClr val="000000"/>
                </a:solidFill>
                <a:latin typeface="Arial" panose="020B0604020202020204" pitchFamily="34" charset="0"/>
                <a:ea typeface="Helvetica Neue"/>
                <a:cs typeface="Arial" panose="020B0604020202020204" pitchFamily="34" charset="0"/>
                <a:sym typeface="Helvetica Neue"/>
              </a:rPr>
              <a:t>A </a:t>
            </a:r>
            <a:r>
              <a:rPr lang="en-GB" sz="2800" b="1" dirty="0">
                <a:solidFill>
                  <a:srgbClr val="000000"/>
                </a:solidFill>
                <a:latin typeface="Arial" panose="020B0604020202020204" pitchFamily="34" charset="0"/>
                <a:ea typeface="Helvetica Neue"/>
                <a:cs typeface="Arial" panose="020B0604020202020204" pitchFamily="34" charset="0"/>
                <a:sym typeface="Helvetica Neue"/>
              </a:rPr>
              <a:t>national campaign </a:t>
            </a:r>
            <a:r>
              <a:rPr lang="en-GB" sz="2800" b="1" dirty="0" smtClean="0">
                <a:solidFill>
                  <a:srgbClr val="000000"/>
                </a:solidFill>
                <a:latin typeface="Arial" panose="020B0604020202020204" pitchFamily="34" charset="0"/>
                <a:ea typeface="Helvetica Neue"/>
                <a:cs typeface="Arial" panose="020B0604020202020204" pitchFamily="34" charset="0"/>
                <a:sym typeface="Helvetica Neue"/>
              </a:rPr>
              <a:t>to teach </a:t>
            </a:r>
            <a:r>
              <a:rPr lang="en-GB" sz="2800" b="1" dirty="0">
                <a:solidFill>
                  <a:srgbClr val="000000"/>
                </a:solidFill>
                <a:latin typeface="Arial" panose="020B0604020202020204" pitchFamily="34" charset="0"/>
                <a:ea typeface="Helvetica Neue"/>
                <a:cs typeface="Arial" panose="020B0604020202020204" pitchFamily="34" charset="0"/>
                <a:sym typeface="Helvetica Neue"/>
              </a:rPr>
              <a:t>young </a:t>
            </a:r>
            <a:r>
              <a:rPr lang="en-GB" sz="2800" b="1" dirty="0" smtClean="0">
                <a:solidFill>
                  <a:srgbClr val="000000"/>
                </a:solidFill>
                <a:latin typeface="Arial" panose="020B0604020202020204" pitchFamily="34" charset="0"/>
                <a:ea typeface="Helvetica Neue"/>
                <a:cs typeface="Arial" panose="020B0604020202020204" pitchFamily="34" charset="0"/>
                <a:sym typeface="Helvetica Neue"/>
              </a:rPr>
              <a:t>people about </a:t>
            </a:r>
            <a:r>
              <a:rPr lang="en-GB" sz="2800" b="1" dirty="0">
                <a:solidFill>
                  <a:srgbClr val="000000"/>
                </a:solidFill>
                <a:latin typeface="Arial" panose="020B0604020202020204" pitchFamily="34" charset="0"/>
                <a:ea typeface="Helvetica Neue"/>
                <a:cs typeface="Arial" panose="020B0604020202020204" pitchFamily="34" charset="0"/>
                <a:sym typeface="Helvetica Neue"/>
              </a:rPr>
              <a:t>the </a:t>
            </a:r>
            <a:r>
              <a:rPr lang="en-GB" sz="2800" b="1" dirty="0" smtClean="0">
                <a:solidFill>
                  <a:srgbClr val="000000"/>
                </a:solidFill>
                <a:latin typeface="Arial" panose="020B0604020202020204" pitchFamily="34" charset="0"/>
                <a:ea typeface="Helvetica Neue"/>
                <a:cs typeface="Arial" panose="020B0604020202020204" pitchFamily="34" charset="0"/>
                <a:sym typeface="Helvetica Neue"/>
              </a:rPr>
              <a:t>law.</a:t>
            </a:r>
          </a:p>
          <a:p>
            <a:pPr lvl="0">
              <a:lnSpc>
                <a:spcPct val="90000"/>
              </a:lnSpc>
              <a:buClr>
                <a:srgbClr val="000000"/>
              </a:buClr>
              <a:buSzPts val="2800"/>
            </a:pPr>
            <a:endParaRPr lang="en-GB" sz="2800" b="1" dirty="0">
              <a:solidFill>
                <a:srgbClr val="000000"/>
              </a:solidFill>
              <a:latin typeface="Arial" panose="020B0604020202020204" pitchFamily="34" charset="0"/>
              <a:ea typeface="Helvetica Neue"/>
              <a:cs typeface="Arial" panose="020B0604020202020204" pitchFamily="34" charset="0"/>
              <a:sym typeface="Helvetica Neue"/>
            </a:endParaRPr>
          </a:p>
          <a:p>
            <a:pPr lvl="0">
              <a:lnSpc>
                <a:spcPct val="90000"/>
              </a:lnSpc>
              <a:buClr>
                <a:srgbClr val="000000"/>
              </a:buClr>
              <a:buSzPts val="2800"/>
            </a:pPr>
            <a:endParaRPr lang="en-GB" sz="2400" b="1" dirty="0">
              <a:solidFill>
                <a:srgbClr val="000000"/>
              </a:solidFill>
              <a:latin typeface="Century Gothic" panose="020B0502020202020204" pitchFamily="34" charset="0"/>
              <a:cs typeface="Arial" panose="020B0604020202020204" pitchFamily="34" charset="0"/>
              <a:sym typeface="Helvetica Neue"/>
            </a:endParaRPr>
          </a:p>
          <a:p>
            <a:pPr lvl="0">
              <a:lnSpc>
                <a:spcPct val="90000"/>
              </a:lnSpc>
              <a:buClr>
                <a:srgbClr val="000000"/>
              </a:buClr>
              <a:buSzPts val="2800"/>
            </a:pPr>
            <a:endParaRPr lang="en-GB" sz="2400" dirty="0" smtClean="0">
              <a:latin typeface="Century Gothic" panose="020B0502020202020204" pitchFamily="34" charset="0"/>
              <a:cs typeface="Arial" panose="020B0604020202020204" pitchFamily="34" charset="0"/>
            </a:endParaRPr>
          </a:p>
          <a:p>
            <a:pPr lvl="0">
              <a:lnSpc>
                <a:spcPct val="90000"/>
              </a:lnSpc>
              <a:buClr>
                <a:srgbClr val="000000"/>
              </a:buClr>
              <a:buSzPts val="2800"/>
            </a:pPr>
            <a:endParaRPr lang="en-GB" sz="2400" dirty="0">
              <a:latin typeface="Century Gothic" panose="020B0502020202020204" pitchFamily="34" charset="0"/>
              <a:cs typeface="Arial" panose="020B0604020202020204" pitchFamily="34" charset="0"/>
            </a:endParaRPr>
          </a:p>
        </p:txBody>
      </p:sp>
      <p:sp>
        <p:nvSpPr>
          <p:cNvPr id="20" name="Freeform 19"/>
          <p:cNvSpPr/>
          <p:nvPr/>
        </p:nvSpPr>
        <p:spPr>
          <a:xfrm>
            <a:off x="0" y="5989764"/>
            <a:ext cx="9144000" cy="865668"/>
          </a:xfrm>
          <a:custGeom>
            <a:avLst/>
            <a:gdLst>
              <a:gd name="connsiteX0" fmla="*/ 9144000 w 9144000"/>
              <a:gd name="connsiteY0" fmla="*/ 0 h 865668"/>
              <a:gd name="connsiteX1" fmla="*/ 9144000 w 9144000"/>
              <a:gd name="connsiteY1" fmla="*/ 481259 h 865668"/>
              <a:gd name="connsiteX2" fmla="*/ 9144000 w 9144000"/>
              <a:gd name="connsiteY2" fmla="*/ 655455 h 865668"/>
              <a:gd name="connsiteX3" fmla="*/ 9144000 w 9144000"/>
              <a:gd name="connsiteY3" fmla="*/ 865668 h 865668"/>
              <a:gd name="connsiteX4" fmla="*/ 0 w 9144000"/>
              <a:gd name="connsiteY4" fmla="*/ 865668 h 865668"/>
              <a:gd name="connsiteX5" fmla="*/ 0 w 9144000"/>
              <a:gd name="connsiteY5" fmla="*/ 655455 h 865668"/>
              <a:gd name="connsiteX6" fmla="*/ 0 w 9144000"/>
              <a:gd name="connsiteY6" fmla="*/ 481259 h 865668"/>
              <a:gd name="connsiteX7" fmla="*/ 0 w 9144000"/>
              <a:gd name="connsiteY7" fmla="*/ 356050 h 86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865668">
                <a:moveTo>
                  <a:pt x="9144000" y="0"/>
                </a:moveTo>
                <a:lnTo>
                  <a:pt x="9144000" y="481259"/>
                </a:lnTo>
                <a:lnTo>
                  <a:pt x="9144000" y="655455"/>
                </a:lnTo>
                <a:lnTo>
                  <a:pt x="9144000" y="865668"/>
                </a:lnTo>
                <a:lnTo>
                  <a:pt x="0" y="865668"/>
                </a:lnTo>
                <a:lnTo>
                  <a:pt x="0" y="655455"/>
                </a:lnTo>
                <a:lnTo>
                  <a:pt x="0" y="481259"/>
                </a:lnTo>
                <a:lnTo>
                  <a:pt x="0" y="3560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0" y="1"/>
            <a:ext cx="9144000" cy="1140117"/>
          </a:xfrm>
          <a:custGeom>
            <a:avLst/>
            <a:gdLst>
              <a:gd name="connsiteX0" fmla="*/ 0 w 9144000"/>
              <a:gd name="connsiteY0" fmla="*/ 0 h 1140117"/>
              <a:gd name="connsiteX1" fmla="*/ 9144000 w 9144000"/>
              <a:gd name="connsiteY1" fmla="*/ 0 h 1140117"/>
              <a:gd name="connsiteX2" fmla="*/ 9144000 w 9144000"/>
              <a:gd name="connsiteY2" fmla="*/ 484662 h 1140117"/>
              <a:gd name="connsiteX3" fmla="*/ 9144000 w 9144000"/>
              <a:gd name="connsiteY3" fmla="*/ 760270 h 1140117"/>
              <a:gd name="connsiteX4" fmla="*/ 9144000 w 9144000"/>
              <a:gd name="connsiteY4" fmla="*/ 784067 h 1140117"/>
              <a:gd name="connsiteX5" fmla="*/ 0 w 9144000"/>
              <a:gd name="connsiteY5" fmla="*/ 1140117 h 1140117"/>
              <a:gd name="connsiteX6" fmla="*/ 0 w 9144000"/>
              <a:gd name="connsiteY6" fmla="*/ 760270 h 1140117"/>
              <a:gd name="connsiteX7" fmla="*/ 0 w 9144000"/>
              <a:gd name="connsiteY7" fmla="*/ 484662 h 11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140117">
                <a:moveTo>
                  <a:pt x="0" y="0"/>
                </a:moveTo>
                <a:lnTo>
                  <a:pt x="9144000" y="0"/>
                </a:lnTo>
                <a:lnTo>
                  <a:pt x="9144000" y="484662"/>
                </a:lnTo>
                <a:lnTo>
                  <a:pt x="9144000" y="760270"/>
                </a:lnTo>
                <a:lnTo>
                  <a:pt x="9144000" y="784067"/>
                </a:lnTo>
                <a:lnTo>
                  <a:pt x="0" y="1140117"/>
                </a:lnTo>
                <a:lnTo>
                  <a:pt x="0" y="760270"/>
                </a:lnTo>
                <a:lnTo>
                  <a:pt x="0" y="4846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275445" y="268625"/>
            <a:ext cx="923769" cy="1033742"/>
          </a:xfrm>
          <a:prstGeom prst="rect">
            <a:avLst/>
          </a:prstGeom>
        </p:spPr>
      </p:pic>
      <p:sp>
        <p:nvSpPr>
          <p:cNvPr id="25" name="TextBox 24"/>
          <p:cNvSpPr txBox="1"/>
          <p:nvPr/>
        </p:nvSpPr>
        <p:spPr>
          <a:xfrm>
            <a:off x="328503" y="6466053"/>
            <a:ext cx="5111646" cy="246221"/>
          </a:xfrm>
          <a:prstGeom prst="rect">
            <a:avLst/>
          </a:prstGeom>
          <a:noFill/>
        </p:spPr>
        <p:txBody>
          <a:bodyPr wrap="square" rtlCol="0">
            <a:spAutoFit/>
          </a:bodyPr>
          <a:lstStyle/>
          <a:p>
            <a:r>
              <a:rPr lang="en-US" sz="1000" dirty="0">
                <a:solidFill>
                  <a:schemeClr val="bg2">
                    <a:lumMod val="50000"/>
                  </a:schemeClr>
                </a:solidFill>
                <a:latin typeface="Arial" charset="0"/>
                <a:ea typeface="Arial" charset="0"/>
                <a:cs typeface="Arial" charset="0"/>
              </a:rPr>
              <a:t>© Young Citizens</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697" y="1302367"/>
            <a:ext cx="2419629" cy="2419629"/>
          </a:xfrm>
          <a:prstGeom prst="rect">
            <a:avLst/>
          </a:prstGeom>
        </p:spPr>
      </p:pic>
      <p:sp>
        <p:nvSpPr>
          <p:cNvPr id="15" name="TextBox 14"/>
          <p:cNvSpPr txBox="1"/>
          <p:nvPr/>
        </p:nvSpPr>
        <p:spPr>
          <a:xfrm>
            <a:off x="377376" y="3878216"/>
            <a:ext cx="4102245" cy="461665"/>
          </a:xfrm>
          <a:prstGeom prst="rect">
            <a:avLst/>
          </a:prstGeom>
          <a:noFill/>
        </p:spPr>
        <p:txBody>
          <a:bodyPr wrap="square" rtlCol="0">
            <a:spAutoFit/>
          </a:bodyPr>
          <a:lstStyle/>
          <a:p>
            <a:r>
              <a:rPr lang="en-GB" sz="2400" b="1" dirty="0">
                <a:solidFill>
                  <a:srgbClr val="000000"/>
                </a:solidFill>
                <a:latin typeface="Arial" panose="020B0604020202020204" pitchFamily="34" charset="0"/>
                <a:ea typeface="Helvetica Neue"/>
                <a:cs typeface="Arial" panose="020B0604020202020204" pitchFamily="34" charset="0"/>
                <a:sym typeface="Helvetica Neue"/>
              </a:rPr>
              <a:t>Run </a:t>
            </a:r>
            <a:r>
              <a:rPr lang="en-GB" sz="2400" b="1" dirty="0" smtClean="0">
                <a:solidFill>
                  <a:srgbClr val="000000"/>
                </a:solidFill>
                <a:latin typeface="Arial" panose="020B0604020202020204" pitchFamily="34" charset="0"/>
                <a:ea typeface="Helvetica Neue"/>
                <a:cs typeface="Arial" panose="020B0604020202020204" pitchFamily="34" charset="0"/>
                <a:sym typeface="Helvetica Neue"/>
              </a:rPr>
              <a:t>by</a:t>
            </a:r>
            <a:endParaRPr lang="en-GB" sz="1600" dirty="0"/>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617" y="4256924"/>
            <a:ext cx="2259889" cy="1197155"/>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051692" y="4772510"/>
            <a:ext cx="2388457" cy="329442"/>
          </a:xfrm>
          <a:prstGeom prst="rect">
            <a:avLst/>
          </a:prstGeom>
        </p:spPr>
      </p:pic>
      <p:sp>
        <p:nvSpPr>
          <p:cNvPr id="19" name="TextBox 18"/>
          <p:cNvSpPr txBox="1"/>
          <p:nvPr/>
        </p:nvSpPr>
        <p:spPr>
          <a:xfrm>
            <a:off x="2169634" y="3893405"/>
            <a:ext cx="3094784" cy="461665"/>
          </a:xfrm>
          <a:prstGeom prst="rect">
            <a:avLst/>
          </a:prstGeom>
          <a:noFill/>
        </p:spPr>
        <p:txBody>
          <a:bodyPr wrap="square" rtlCol="0">
            <a:spAutoFit/>
          </a:bodyPr>
          <a:lstStyle/>
          <a:p>
            <a:pPr algn="r"/>
            <a:r>
              <a:rPr lang="en-US" sz="2400" b="1" dirty="0" smtClean="0">
                <a:latin typeface="Arial" panose="020B0604020202020204" pitchFamily="34" charset="0"/>
                <a:cs typeface="Arial" panose="020B0604020202020204" pitchFamily="34" charset="0"/>
              </a:rPr>
              <a:t>Sponsored by</a:t>
            </a:r>
            <a:endParaRPr lang="en-GB" sz="2400" b="1" dirty="0">
              <a:latin typeface="Arial" panose="020B0604020202020204" pitchFamily="34" charset="0"/>
              <a:cs typeface="Arial" panose="020B0604020202020204" pitchFamily="34" charset="0"/>
            </a:endParaRPr>
          </a:p>
        </p:txBody>
      </p:sp>
      <p:sp>
        <p:nvSpPr>
          <p:cNvPr id="23" name="TextBox 22"/>
          <p:cNvSpPr txBox="1"/>
          <p:nvPr/>
        </p:nvSpPr>
        <p:spPr>
          <a:xfrm>
            <a:off x="5612604" y="3902846"/>
            <a:ext cx="3094784" cy="461665"/>
          </a:xfrm>
          <a:prstGeom prst="rect">
            <a:avLst/>
          </a:prstGeom>
          <a:noFill/>
        </p:spPr>
        <p:txBody>
          <a:bodyPr wrap="square" rtlCol="0">
            <a:spAutoFit/>
          </a:bodyPr>
          <a:lstStyle/>
          <a:p>
            <a:pPr algn="r"/>
            <a:r>
              <a:rPr lang="en-US" sz="2400" b="1" dirty="0" smtClean="0">
                <a:latin typeface="Arial" panose="020B0604020202020204" pitchFamily="34" charset="0"/>
                <a:cs typeface="Arial" panose="020B0604020202020204" pitchFamily="34" charset="0"/>
              </a:rPr>
              <a:t>Supported by</a:t>
            </a:r>
            <a:endParaRPr lang="en-GB" sz="24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8">
            <a:extLst>
              <a:ext uri="{28A0092B-C50C-407E-A947-70E740481C1C}">
                <a14:useLocalDpi xmlns:a14="http://schemas.microsoft.com/office/drawing/2010/main" val="0"/>
              </a:ext>
            </a:extLst>
          </a:blip>
          <a:srcRect t="21463"/>
          <a:stretch/>
        </p:blipFill>
        <p:spPr>
          <a:xfrm>
            <a:off x="6482025" y="4512216"/>
            <a:ext cx="2270235" cy="908460"/>
          </a:xfrm>
          <a:prstGeom prst="rect">
            <a:avLst/>
          </a:prstGeom>
        </p:spPr>
      </p:pic>
    </p:spTree>
    <p:extLst>
      <p:ext uri="{BB962C8B-B14F-4D97-AF65-F5344CB8AC3E}">
        <p14:creationId xmlns:p14="http://schemas.microsoft.com/office/powerpoint/2010/main" val="22821243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87" y="483073"/>
            <a:ext cx="9142413" cy="60410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0" y="5989764"/>
            <a:ext cx="9144000" cy="865668"/>
          </a:xfrm>
          <a:custGeom>
            <a:avLst/>
            <a:gdLst>
              <a:gd name="connsiteX0" fmla="*/ 9144000 w 9144000"/>
              <a:gd name="connsiteY0" fmla="*/ 0 h 865668"/>
              <a:gd name="connsiteX1" fmla="*/ 9144000 w 9144000"/>
              <a:gd name="connsiteY1" fmla="*/ 481259 h 865668"/>
              <a:gd name="connsiteX2" fmla="*/ 9144000 w 9144000"/>
              <a:gd name="connsiteY2" fmla="*/ 655455 h 865668"/>
              <a:gd name="connsiteX3" fmla="*/ 9144000 w 9144000"/>
              <a:gd name="connsiteY3" fmla="*/ 865668 h 865668"/>
              <a:gd name="connsiteX4" fmla="*/ 0 w 9144000"/>
              <a:gd name="connsiteY4" fmla="*/ 865668 h 865668"/>
              <a:gd name="connsiteX5" fmla="*/ 0 w 9144000"/>
              <a:gd name="connsiteY5" fmla="*/ 655455 h 865668"/>
              <a:gd name="connsiteX6" fmla="*/ 0 w 9144000"/>
              <a:gd name="connsiteY6" fmla="*/ 481259 h 865668"/>
              <a:gd name="connsiteX7" fmla="*/ 0 w 9144000"/>
              <a:gd name="connsiteY7" fmla="*/ 356050 h 86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865668">
                <a:moveTo>
                  <a:pt x="9144000" y="0"/>
                </a:moveTo>
                <a:lnTo>
                  <a:pt x="9144000" y="481259"/>
                </a:lnTo>
                <a:lnTo>
                  <a:pt x="9144000" y="655455"/>
                </a:lnTo>
                <a:lnTo>
                  <a:pt x="9144000" y="865668"/>
                </a:lnTo>
                <a:lnTo>
                  <a:pt x="0" y="865668"/>
                </a:lnTo>
                <a:lnTo>
                  <a:pt x="0" y="655455"/>
                </a:lnTo>
                <a:lnTo>
                  <a:pt x="0" y="481259"/>
                </a:lnTo>
                <a:lnTo>
                  <a:pt x="0" y="3560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0" y="1"/>
            <a:ext cx="9144000" cy="1140117"/>
          </a:xfrm>
          <a:custGeom>
            <a:avLst/>
            <a:gdLst>
              <a:gd name="connsiteX0" fmla="*/ 0 w 9144000"/>
              <a:gd name="connsiteY0" fmla="*/ 0 h 1140117"/>
              <a:gd name="connsiteX1" fmla="*/ 9144000 w 9144000"/>
              <a:gd name="connsiteY1" fmla="*/ 0 h 1140117"/>
              <a:gd name="connsiteX2" fmla="*/ 9144000 w 9144000"/>
              <a:gd name="connsiteY2" fmla="*/ 484662 h 1140117"/>
              <a:gd name="connsiteX3" fmla="*/ 9144000 w 9144000"/>
              <a:gd name="connsiteY3" fmla="*/ 760270 h 1140117"/>
              <a:gd name="connsiteX4" fmla="*/ 9144000 w 9144000"/>
              <a:gd name="connsiteY4" fmla="*/ 784067 h 1140117"/>
              <a:gd name="connsiteX5" fmla="*/ 0 w 9144000"/>
              <a:gd name="connsiteY5" fmla="*/ 1140117 h 1140117"/>
              <a:gd name="connsiteX6" fmla="*/ 0 w 9144000"/>
              <a:gd name="connsiteY6" fmla="*/ 760270 h 1140117"/>
              <a:gd name="connsiteX7" fmla="*/ 0 w 9144000"/>
              <a:gd name="connsiteY7" fmla="*/ 484662 h 11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140117">
                <a:moveTo>
                  <a:pt x="0" y="0"/>
                </a:moveTo>
                <a:lnTo>
                  <a:pt x="9144000" y="0"/>
                </a:lnTo>
                <a:lnTo>
                  <a:pt x="9144000" y="484662"/>
                </a:lnTo>
                <a:lnTo>
                  <a:pt x="9144000" y="760270"/>
                </a:lnTo>
                <a:lnTo>
                  <a:pt x="9144000" y="784067"/>
                </a:lnTo>
                <a:lnTo>
                  <a:pt x="0" y="1140117"/>
                </a:lnTo>
                <a:lnTo>
                  <a:pt x="0" y="760270"/>
                </a:lnTo>
                <a:lnTo>
                  <a:pt x="0" y="4846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275445" y="268625"/>
            <a:ext cx="923769" cy="1033742"/>
          </a:xfrm>
          <a:prstGeom prst="rect">
            <a:avLst/>
          </a:prstGeom>
        </p:spPr>
      </p:pic>
      <p:sp>
        <p:nvSpPr>
          <p:cNvPr id="25" name="TextBox 24"/>
          <p:cNvSpPr txBox="1"/>
          <p:nvPr/>
        </p:nvSpPr>
        <p:spPr>
          <a:xfrm>
            <a:off x="974360" y="6455323"/>
            <a:ext cx="5111646" cy="246221"/>
          </a:xfrm>
          <a:prstGeom prst="rect">
            <a:avLst/>
          </a:prstGeom>
          <a:noFill/>
        </p:spPr>
        <p:txBody>
          <a:bodyPr wrap="square" rtlCol="0">
            <a:spAutoFit/>
          </a:bodyPr>
          <a:lstStyle/>
          <a:p>
            <a:r>
              <a:rPr lang="en-US" sz="1000" dirty="0">
                <a:solidFill>
                  <a:schemeClr val="bg2">
                    <a:lumMod val="50000"/>
                  </a:schemeClr>
                </a:solidFill>
                <a:latin typeface="Arial" charset="0"/>
                <a:ea typeface="Arial" charset="0"/>
                <a:cs typeface="Arial" charset="0"/>
              </a:rPr>
              <a:t>© Young Citizens</a:t>
            </a:r>
          </a:p>
        </p:txBody>
      </p:sp>
      <p:sp>
        <p:nvSpPr>
          <p:cNvPr id="26" name="TextBox 25"/>
          <p:cNvSpPr txBox="1"/>
          <p:nvPr/>
        </p:nvSpPr>
        <p:spPr>
          <a:xfrm>
            <a:off x="464697" y="6293278"/>
            <a:ext cx="794478" cy="461665"/>
          </a:xfrm>
          <a:prstGeom prst="rect">
            <a:avLst/>
          </a:prstGeom>
          <a:noFill/>
        </p:spPr>
        <p:txBody>
          <a:bodyPr wrap="square" rtlCol="0">
            <a:spAutoFit/>
          </a:bodyPr>
          <a:lstStyle/>
          <a:p>
            <a:pPr defTabSz="342892"/>
            <a:r>
              <a:rPr lang="en-GB" sz="2400" b="1" dirty="0" smtClean="0">
                <a:solidFill>
                  <a:schemeClr val="accent4"/>
                </a:solidFill>
                <a:latin typeface="Century Gothic" panose="020B0502020202020204" pitchFamily="34" charset="0"/>
                <a:ea typeface="Verdana" panose="020B0604030504040204" pitchFamily="34" charset="0"/>
                <a:cs typeface="Arial" panose="020B0604020202020204" pitchFamily="34" charset="0"/>
              </a:rPr>
              <a:t>10</a:t>
            </a:r>
            <a:endParaRPr lang="en-US" sz="2400" b="1" dirty="0">
              <a:solidFill>
                <a:schemeClr val="accent4"/>
              </a:solidFill>
              <a:latin typeface="Century Gothic" panose="020B0502020202020204" pitchFamily="34" charset="0"/>
              <a:ea typeface="Verdana" panose="020B0604030504040204" pitchFamily="34" charset="0"/>
              <a:cs typeface="Arial" panose="020B0604020202020204" pitchFamily="34" charset="0"/>
            </a:endParaRPr>
          </a:p>
        </p:txBody>
      </p:sp>
      <p:sp>
        <p:nvSpPr>
          <p:cNvPr id="3" name="TextBox 2"/>
          <p:cNvSpPr txBox="1"/>
          <p:nvPr/>
        </p:nvSpPr>
        <p:spPr>
          <a:xfrm>
            <a:off x="1947133" y="1818135"/>
            <a:ext cx="6364635" cy="830997"/>
          </a:xfrm>
          <a:prstGeom prst="rect">
            <a:avLst/>
          </a:prstGeom>
          <a:noFill/>
          <a:ln w="19050">
            <a:noFill/>
          </a:ln>
        </p:spPr>
        <p:txBody>
          <a:bodyPr wrap="square" rtlCol="0">
            <a:spAutoFit/>
          </a:bodyPr>
          <a:lstStyle/>
          <a:p>
            <a:r>
              <a:rPr lang="en-GB" sz="2400" dirty="0" smtClean="0">
                <a:latin typeface="Arial" panose="020B0604020202020204" pitchFamily="34" charset="0"/>
                <a:cs typeface="Arial" panose="020B0604020202020204" pitchFamily="34" charset="0"/>
              </a:rPr>
              <a:t>97% of Big Legal Lesson participants would recommend it.  </a:t>
            </a:r>
            <a:endParaRPr lang="en-GB" sz="2400" dirty="0">
              <a:latin typeface="Arial" panose="020B0604020202020204" pitchFamily="34" charset="0"/>
              <a:cs typeface="Arial" panose="020B0604020202020204" pitchFamily="34" charset="0"/>
            </a:endParaRPr>
          </a:p>
        </p:txBody>
      </p:sp>
      <p:sp>
        <p:nvSpPr>
          <p:cNvPr id="11" name="TextBox 10"/>
          <p:cNvSpPr txBox="1"/>
          <p:nvPr/>
        </p:nvSpPr>
        <p:spPr>
          <a:xfrm>
            <a:off x="2297430" y="5127805"/>
            <a:ext cx="6400799" cy="830997"/>
          </a:xfrm>
          <a:prstGeom prst="rect">
            <a:avLst/>
          </a:prstGeom>
          <a:noFill/>
          <a:ln w="19050">
            <a:noFill/>
          </a:ln>
        </p:spPr>
        <p:txBody>
          <a:bodyPr wrap="square" rtlCol="0">
            <a:spAutoFit/>
          </a:bodyPr>
          <a:lstStyle/>
          <a:p>
            <a:r>
              <a:rPr lang="en-GB" sz="2400" dirty="0" smtClean="0">
                <a:latin typeface="Arial" panose="020B0604020202020204" pitchFamily="34" charset="0"/>
                <a:cs typeface="Arial" panose="020B0604020202020204" pitchFamily="34" charset="0"/>
              </a:rPr>
              <a:t>50% want their schools to run more lessons about the law.</a:t>
            </a:r>
            <a:endParaRPr lang="en-GB" sz="2400" dirty="0">
              <a:latin typeface="Arial" panose="020B0604020202020204" pitchFamily="34" charset="0"/>
              <a:cs typeface="Arial" panose="020B0604020202020204" pitchFamily="34" charset="0"/>
            </a:endParaRPr>
          </a:p>
        </p:txBody>
      </p:sp>
      <p:sp>
        <p:nvSpPr>
          <p:cNvPr id="14" name="TextBox 13"/>
          <p:cNvSpPr txBox="1"/>
          <p:nvPr/>
        </p:nvSpPr>
        <p:spPr>
          <a:xfrm>
            <a:off x="737329" y="3265721"/>
            <a:ext cx="6030782" cy="1200329"/>
          </a:xfrm>
          <a:prstGeom prst="rect">
            <a:avLst/>
          </a:prstGeom>
          <a:noFill/>
          <a:ln w="19050">
            <a:noFill/>
          </a:ln>
        </p:spPr>
        <p:txBody>
          <a:bodyPr wrap="square" rtlCol="0">
            <a:spAutoFit/>
          </a:bodyPr>
          <a:lstStyle/>
          <a:p>
            <a:pPr algn="r"/>
            <a:r>
              <a:rPr lang="en-GB" sz="2400" dirty="0" smtClean="0">
                <a:latin typeface="Arial" panose="020B0604020202020204" pitchFamily="34" charset="0"/>
                <a:cs typeface="Arial" panose="020B0604020202020204" pitchFamily="34" charset="0"/>
              </a:rPr>
              <a:t>87% feel more confident in their ability to engage with legal systems and make a positive difference. </a:t>
            </a:r>
            <a:endParaRPr lang="en-GB" sz="24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39" y="1516815"/>
            <a:ext cx="1808642" cy="1495082"/>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77635" y="3091370"/>
            <a:ext cx="1842337" cy="154903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602447"/>
            <a:ext cx="1703567" cy="1450694"/>
          </a:xfrm>
          <a:prstGeom prst="rect">
            <a:avLst/>
          </a:prstGeom>
        </p:spPr>
      </p:pic>
    </p:spTree>
    <p:extLst>
      <p:ext uri="{BB962C8B-B14F-4D97-AF65-F5344CB8AC3E}">
        <p14:creationId xmlns:p14="http://schemas.microsoft.com/office/powerpoint/2010/main" val="289219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87" y="483073"/>
            <a:ext cx="9142413" cy="60410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0" y="5989764"/>
            <a:ext cx="9144000" cy="865668"/>
          </a:xfrm>
          <a:custGeom>
            <a:avLst/>
            <a:gdLst>
              <a:gd name="connsiteX0" fmla="*/ 9144000 w 9144000"/>
              <a:gd name="connsiteY0" fmla="*/ 0 h 865668"/>
              <a:gd name="connsiteX1" fmla="*/ 9144000 w 9144000"/>
              <a:gd name="connsiteY1" fmla="*/ 481259 h 865668"/>
              <a:gd name="connsiteX2" fmla="*/ 9144000 w 9144000"/>
              <a:gd name="connsiteY2" fmla="*/ 655455 h 865668"/>
              <a:gd name="connsiteX3" fmla="*/ 9144000 w 9144000"/>
              <a:gd name="connsiteY3" fmla="*/ 865668 h 865668"/>
              <a:gd name="connsiteX4" fmla="*/ 0 w 9144000"/>
              <a:gd name="connsiteY4" fmla="*/ 865668 h 865668"/>
              <a:gd name="connsiteX5" fmla="*/ 0 w 9144000"/>
              <a:gd name="connsiteY5" fmla="*/ 655455 h 865668"/>
              <a:gd name="connsiteX6" fmla="*/ 0 w 9144000"/>
              <a:gd name="connsiteY6" fmla="*/ 481259 h 865668"/>
              <a:gd name="connsiteX7" fmla="*/ 0 w 9144000"/>
              <a:gd name="connsiteY7" fmla="*/ 356050 h 86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865668">
                <a:moveTo>
                  <a:pt x="9144000" y="0"/>
                </a:moveTo>
                <a:lnTo>
                  <a:pt x="9144000" y="481259"/>
                </a:lnTo>
                <a:lnTo>
                  <a:pt x="9144000" y="655455"/>
                </a:lnTo>
                <a:lnTo>
                  <a:pt x="9144000" y="865668"/>
                </a:lnTo>
                <a:lnTo>
                  <a:pt x="0" y="865668"/>
                </a:lnTo>
                <a:lnTo>
                  <a:pt x="0" y="655455"/>
                </a:lnTo>
                <a:lnTo>
                  <a:pt x="0" y="481259"/>
                </a:lnTo>
                <a:lnTo>
                  <a:pt x="0" y="3560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0" y="1"/>
            <a:ext cx="9144000" cy="1140117"/>
          </a:xfrm>
          <a:custGeom>
            <a:avLst/>
            <a:gdLst>
              <a:gd name="connsiteX0" fmla="*/ 0 w 9144000"/>
              <a:gd name="connsiteY0" fmla="*/ 0 h 1140117"/>
              <a:gd name="connsiteX1" fmla="*/ 9144000 w 9144000"/>
              <a:gd name="connsiteY1" fmla="*/ 0 h 1140117"/>
              <a:gd name="connsiteX2" fmla="*/ 9144000 w 9144000"/>
              <a:gd name="connsiteY2" fmla="*/ 484662 h 1140117"/>
              <a:gd name="connsiteX3" fmla="*/ 9144000 w 9144000"/>
              <a:gd name="connsiteY3" fmla="*/ 760270 h 1140117"/>
              <a:gd name="connsiteX4" fmla="*/ 9144000 w 9144000"/>
              <a:gd name="connsiteY4" fmla="*/ 784067 h 1140117"/>
              <a:gd name="connsiteX5" fmla="*/ 0 w 9144000"/>
              <a:gd name="connsiteY5" fmla="*/ 1140117 h 1140117"/>
              <a:gd name="connsiteX6" fmla="*/ 0 w 9144000"/>
              <a:gd name="connsiteY6" fmla="*/ 760270 h 1140117"/>
              <a:gd name="connsiteX7" fmla="*/ 0 w 9144000"/>
              <a:gd name="connsiteY7" fmla="*/ 484662 h 11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140117">
                <a:moveTo>
                  <a:pt x="0" y="0"/>
                </a:moveTo>
                <a:lnTo>
                  <a:pt x="9144000" y="0"/>
                </a:lnTo>
                <a:lnTo>
                  <a:pt x="9144000" y="484662"/>
                </a:lnTo>
                <a:lnTo>
                  <a:pt x="9144000" y="760270"/>
                </a:lnTo>
                <a:lnTo>
                  <a:pt x="9144000" y="784067"/>
                </a:lnTo>
                <a:lnTo>
                  <a:pt x="0" y="1140117"/>
                </a:lnTo>
                <a:lnTo>
                  <a:pt x="0" y="760270"/>
                </a:lnTo>
                <a:lnTo>
                  <a:pt x="0" y="4846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275445" y="268625"/>
            <a:ext cx="923769" cy="1033742"/>
          </a:xfrm>
          <a:prstGeom prst="rect">
            <a:avLst/>
          </a:prstGeom>
        </p:spPr>
      </p:pic>
      <p:sp>
        <p:nvSpPr>
          <p:cNvPr id="25" name="TextBox 24"/>
          <p:cNvSpPr txBox="1"/>
          <p:nvPr/>
        </p:nvSpPr>
        <p:spPr>
          <a:xfrm>
            <a:off x="974360" y="6455323"/>
            <a:ext cx="5111646" cy="246221"/>
          </a:xfrm>
          <a:prstGeom prst="rect">
            <a:avLst/>
          </a:prstGeom>
          <a:noFill/>
        </p:spPr>
        <p:txBody>
          <a:bodyPr wrap="square" rtlCol="0">
            <a:spAutoFit/>
          </a:bodyPr>
          <a:lstStyle/>
          <a:p>
            <a:r>
              <a:rPr lang="en-US" sz="1000" dirty="0">
                <a:solidFill>
                  <a:schemeClr val="bg2">
                    <a:lumMod val="50000"/>
                  </a:schemeClr>
                </a:solidFill>
                <a:latin typeface="Arial" charset="0"/>
                <a:ea typeface="Arial" charset="0"/>
                <a:cs typeface="Arial" charset="0"/>
              </a:rPr>
              <a:t>© Young Citizens</a:t>
            </a:r>
          </a:p>
        </p:txBody>
      </p:sp>
      <p:sp>
        <p:nvSpPr>
          <p:cNvPr id="26" name="TextBox 25"/>
          <p:cNvSpPr txBox="1"/>
          <p:nvPr/>
        </p:nvSpPr>
        <p:spPr>
          <a:xfrm>
            <a:off x="464697" y="6293278"/>
            <a:ext cx="794478" cy="461665"/>
          </a:xfrm>
          <a:prstGeom prst="rect">
            <a:avLst/>
          </a:prstGeom>
          <a:noFill/>
        </p:spPr>
        <p:txBody>
          <a:bodyPr wrap="square" rtlCol="0">
            <a:spAutoFit/>
          </a:bodyPr>
          <a:lstStyle/>
          <a:p>
            <a:pPr defTabSz="342892"/>
            <a:r>
              <a:rPr lang="en-GB" sz="2400" b="1" dirty="0" smtClean="0">
                <a:solidFill>
                  <a:schemeClr val="accent4"/>
                </a:solidFill>
                <a:latin typeface="Century Gothic" panose="020B0502020202020204" pitchFamily="34" charset="0"/>
                <a:ea typeface="Verdana" panose="020B0604030504040204" pitchFamily="34" charset="0"/>
                <a:cs typeface="Arial" panose="020B0604020202020204" pitchFamily="34" charset="0"/>
              </a:rPr>
              <a:t>11</a:t>
            </a:r>
            <a:endParaRPr lang="en-US" sz="2400" b="1" dirty="0">
              <a:solidFill>
                <a:schemeClr val="accent4"/>
              </a:solidFill>
              <a:latin typeface="Century Gothic" panose="020B0502020202020204" pitchFamily="34" charset="0"/>
              <a:ea typeface="Verdana" panose="020B0604030504040204" pitchFamily="34" charset="0"/>
              <a:cs typeface="Arial" panose="020B0604020202020204" pitchFamily="34" charset="0"/>
            </a:endParaRPr>
          </a:p>
        </p:txBody>
      </p: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73167" t="74000" b="3500"/>
          <a:stretch/>
        </p:blipFill>
        <p:spPr>
          <a:xfrm>
            <a:off x="0" y="1248947"/>
            <a:ext cx="2385420" cy="2000197"/>
          </a:xfrm>
          <a:prstGeom prst="rect">
            <a:avLst/>
          </a:prstGeom>
        </p:spPr>
      </p:pic>
      <p:sp>
        <p:nvSpPr>
          <p:cNvPr id="7" name="Oval Callout 6"/>
          <p:cNvSpPr/>
          <p:nvPr/>
        </p:nvSpPr>
        <p:spPr>
          <a:xfrm>
            <a:off x="2548890" y="1389755"/>
            <a:ext cx="6492240" cy="1118966"/>
          </a:xfrm>
          <a:prstGeom prst="wedgeEllipseCallout">
            <a:avLst>
              <a:gd name="adj1" fmla="val -58739"/>
              <a:gd name="adj2" fmla="val 55350"/>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smtClean="0">
                <a:latin typeface="Arial" panose="020B0604020202020204" pitchFamily="34" charset="0"/>
                <a:cs typeface="Arial" panose="020B0604020202020204" pitchFamily="34" charset="0"/>
              </a:rPr>
              <a:t>“Honestly</a:t>
            </a:r>
            <a:r>
              <a:rPr lang="en-GB" sz="2000" b="1" dirty="0">
                <a:latin typeface="Arial" panose="020B0604020202020204" pitchFamily="34" charset="0"/>
                <a:cs typeface="Arial" panose="020B0604020202020204" pitchFamily="34" charset="0"/>
              </a:rPr>
              <a:t>, one of my favourite lessons of the </a:t>
            </a:r>
            <a:r>
              <a:rPr lang="en-GB" sz="2000" b="1" dirty="0" smtClean="0">
                <a:latin typeface="Arial" panose="020B0604020202020204" pitchFamily="34" charset="0"/>
                <a:cs typeface="Arial" panose="020B0604020202020204" pitchFamily="34" charset="0"/>
              </a:rPr>
              <a:t>year.”</a:t>
            </a:r>
            <a:endParaRPr lang="en-GB" sz="2000" b="1" dirty="0">
              <a:latin typeface="Arial" panose="020B0604020202020204" pitchFamily="34" charset="0"/>
              <a:cs typeface="Arial" panose="020B0604020202020204" pitchFamily="34" charset="0"/>
            </a:endParaRPr>
          </a:p>
        </p:txBody>
      </p:sp>
      <p:sp>
        <p:nvSpPr>
          <p:cNvPr id="18" name="Oval Callout 17"/>
          <p:cNvSpPr/>
          <p:nvPr/>
        </p:nvSpPr>
        <p:spPr>
          <a:xfrm>
            <a:off x="456263" y="3040070"/>
            <a:ext cx="6492240" cy="1424434"/>
          </a:xfrm>
          <a:prstGeom prst="wedgeEllipseCallout">
            <a:avLst>
              <a:gd name="adj1" fmla="val 59394"/>
              <a:gd name="adj2" fmla="val 19240"/>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b="1" dirty="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“Now </a:t>
            </a:r>
            <a:r>
              <a:rPr lang="en-GB" sz="2000" b="1" dirty="0">
                <a:latin typeface="Arial" panose="020B0604020202020204" pitchFamily="34" charset="0"/>
                <a:cs typeface="Arial" panose="020B0604020202020204" pitchFamily="34" charset="0"/>
              </a:rPr>
              <a:t>I understand more how things </a:t>
            </a:r>
            <a:r>
              <a:rPr lang="en-GB" sz="2000" b="1" dirty="0" smtClean="0">
                <a:latin typeface="Arial" panose="020B0604020202020204" pitchFamily="34" charset="0"/>
                <a:cs typeface="Arial" panose="020B0604020202020204" pitchFamily="34" charset="0"/>
              </a:rPr>
              <a:t>work… how </a:t>
            </a:r>
            <a:r>
              <a:rPr lang="en-GB" sz="2000" b="1" dirty="0">
                <a:latin typeface="Arial" panose="020B0604020202020204" pitchFamily="34" charset="0"/>
                <a:cs typeface="Arial" panose="020B0604020202020204" pitchFamily="34" charset="0"/>
              </a:rPr>
              <a:t>and why laws are important and how it effects society. ”</a:t>
            </a:r>
          </a:p>
        </p:txBody>
      </p:sp>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72000" t="48833" b="28167"/>
          <a:stretch/>
        </p:blipFill>
        <p:spPr>
          <a:xfrm flipH="1">
            <a:off x="6948503" y="2475228"/>
            <a:ext cx="2610362" cy="2144226"/>
          </a:xfrm>
          <a:prstGeom prst="rect">
            <a:avLst/>
          </a:prstGeom>
        </p:spPr>
      </p:pic>
      <p:sp>
        <p:nvSpPr>
          <p:cNvPr id="23" name="Oval Callout 22"/>
          <p:cNvSpPr/>
          <p:nvPr/>
        </p:nvSpPr>
        <p:spPr>
          <a:xfrm>
            <a:off x="2548890" y="4789776"/>
            <a:ext cx="6492240" cy="1118966"/>
          </a:xfrm>
          <a:prstGeom prst="wedgeEllipseCallout">
            <a:avLst>
              <a:gd name="adj1" fmla="val -59619"/>
              <a:gd name="adj2" fmla="val 19598"/>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latin typeface="Arial" panose="020B0604020202020204" pitchFamily="34" charset="0"/>
                <a:cs typeface="Arial" panose="020B0604020202020204" pitchFamily="34" charset="0"/>
              </a:rPr>
              <a:t>  “ </a:t>
            </a:r>
            <a:r>
              <a:rPr lang="en-GB" sz="2000" b="1" dirty="0" smtClean="0">
                <a:latin typeface="Arial" panose="020B0604020202020204" pitchFamily="34" charset="0"/>
                <a:cs typeface="Arial" panose="020B0604020202020204" pitchFamily="34" charset="0"/>
              </a:rPr>
              <a:t>It’s </a:t>
            </a:r>
            <a:r>
              <a:rPr lang="en-GB" sz="2000" b="1" dirty="0">
                <a:latin typeface="Arial" panose="020B0604020202020204" pitchFamily="34" charset="0"/>
                <a:cs typeface="Arial" panose="020B0604020202020204" pitchFamily="34" charset="0"/>
              </a:rPr>
              <a:t>pitched just right … it’s </a:t>
            </a:r>
            <a:r>
              <a:rPr lang="en-GB" sz="2000" b="1" dirty="0" smtClean="0">
                <a:latin typeface="Arial" panose="020B0604020202020204" pitchFamily="34" charset="0"/>
                <a:cs typeface="Arial" panose="020B0604020202020204" pitchFamily="34" charset="0"/>
              </a:rPr>
              <a:t>engaging… </a:t>
            </a:r>
            <a:r>
              <a:rPr lang="en-GB" sz="2000" b="1" dirty="0">
                <a:latin typeface="Arial" panose="020B0604020202020204" pitchFamily="34" charset="0"/>
                <a:cs typeface="Arial" panose="020B0604020202020204" pitchFamily="34" charset="0"/>
              </a:rPr>
              <a:t>the content </a:t>
            </a:r>
            <a:endParaRPr lang="en-GB" sz="2000" b="1" dirty="0" smtClean="0">
              <a:latin typeface="Arial" panose="020B0604020202020204" pitchFamily="34" charset="0"/>
              <a:cs typeface="Arial" panose="020B0604020202020204" pitchFamily="34" charset="0"/>
            </a:endParaRPr>
          </a:p>
          <a:p>
            <a:pPr algn="ctr"/>
            <a:r>
              <a:rPr lang="en-GB" sz="2000" b="1" dirty="0" smtClean="0">
                <a:latin typeface="Arial" panose="020B0604020202020204" pitchFamily="34" charset="0"/>
                <a:cs typeface="Arial" panose="020B0604020202020204" pitchFamily="34" charset="0"/>
              </a:rPr>
              <a:t>applies </a:t>
            </a:r>
            <a:r>
              <a:rPr lang="en-GB" sz="2000" b="1" dirty="0">
                <a:latin typeface="Arial" panose="020B0604020202020204" pitchFamily="34" charset="0"/>
                <a:cs typeface="Arial" panose="020B0604020202020204" pitchFamily="34" charset="0"/>
              </a:rPr>
              <a:t>to </a:t>
            </a:r>
            <a:r>
              <a:rPr lang="en-GB" sz="2000" b="1" dirty="0" smtClean="0">
                <a:latin typeface="Arial" panose="020B0604020202020204" pitchFamily="34" charset="0"/>
                <a:cs typeface="Arial" panose="020B0604020202020204" pitchFamily="34" charset="0"/>
              </a:rPr>
              <a:t>me.”</a:t>
            </a:r>
            <a:endParaRPr lang="en-GB" sz="2000" b="1"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l="50500" t="28500" r="26167" b="51667"/>
          <a:stretch/>
        </p:blipFill>
        <p:spPr>
          <a:xfrm>
            <a:off x="179133" y="4451917"/>
            <a:ext cx="2040161" cy="1734137"/>
          </a:xfrm>
          <a:prstGeom prst="rect">
            <a:avLst/>
          </a:prstGeom>
        </p:spPr>
      </p:pic>
    </p:spTree>
    <p:extLst>
      <p:ext uri="{BB962C8B-B14F-4D97-AF65-F5344CB8AC3E}">
        <p14:creationId xmlns:p14="http://schemas.microsoft.com/office/powerpoint/2010/main" val="1643422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7C6BB"/>
        </a:solidFill>
        <a:effectLst/>
      </p:bgPr>
    </p:bg>
    <p:spTree>
      <p:nvGrpSpPr>
        <p:cNvPr id="1" name=""/>
        <p:cNvGrpSpPr/>
        <p:nvPr/>
      </p:nvGrpSpPr>
      <p:grpSpPr>
        <a:xfrm>
          <a:off x="0" y="0"/>
          <a:ext cx="0" cy="0"/>
          <a:chOff x="0" y="0"/>
          <a:chExt cx="0" cy="0"/>
        </a:xfrm>
      </p:grpSpPr>
      <p:sp>
        <p:nvSpPr>
          <p:cNvPr id="24" name="Freeform 23"/>
          <p:cNvSpPr/>
          <p:nvPr/>
        </p:nvSpPr>
        <p:spPr>
          <a:xfrm>
            <a:off x="0" y="661423"/>
            <a:ext cx="9144000" cy="5809601"/>
          </a:xfrm>
          <a:custGeom>
            <a:avLst/>
            <a:gdLst>
              <a:gd name="connsiteX0" fmla="*/ 1 w 9144000"/>
              <a:gd name="connsiteY0" fmla="*/ 0 h 5809601"/>
              <a:gd name="connsiteX1" fmla="*/ 9144000 w 9144000"/>
              <a:gd name="connsiteY1" fmla="*/ 0 h 5809601"/>
              <a:gd name="connsiteX2" fmla="*/ 9144000 w 9144000"/>
              <a:gd name="connsiteY2" fmla="*/ 1085143 h 5809601"/>
              <a:gd name="connsiteX3" fmla="*/ 9144000 w 9144000"/>
              <a:gd name="connsiteY3" fmla="*/ 1307632 h 5809601"/>
              <a:gd name="connsiteX4" fmla="*/ 9144000 w 9144000"/>
              <a:gd name="connsiteY4" fmla="*/ 1384548 h 5809601"/>
              <a:gd name="connsiteX5" fmla="*/ 4567954 w 9144000"/>
              <a:gd name="connsiteY5" fmla="*/ 1562731 h 5809601"/>
              <a:gd name="connsiteX6" fmla="*/ 4567954 w 9144000"/>
              <a:gd name="connsiteY6" fmla="*/ 5098145 h 5809601"/>
              <a:gd name="connsiteX7" fmla="*/ 9144000 w 9144000"/>
              <a:gd name="connsiteY7" fmla="*/ 4919962 h 5809601"/>
              <a:gd name="connsiteX8" fmla="*/ 9144000 w 9144000"/>
              <a:gd name="connsiteY8" fmla="*/ 5358412 h 5809601"/>
              <a:gd name="connsiteX9" fmla="*/ 9144000 w 9144000"/>
              <a:gd name="connsiteY9" fmla="*/ 5575417 h 5809601"/>
              <a:gd name="connsiteX10" fmla="*/ 9144000 w 9144000"/>
              <a:gd name="connsiteY10" fmla="*/ 5809601 h 5809601"/>
              <a:gd name="connsiteX11" fmla="*/ 0 w 9144000"/>
              <a:gd name="connsiteY11" fmla="*/ 5809601 h 5809601"/>
              <a:gd name="connsiteX12" fmla="*/ 0 w 9144000"/>
              <a:gd name="connsiteY12" fmla="*/ 5358412 h 5809601"/>
              <a:gd name="connsiteX13" fmla="*/ 0 w 9144000"/>
              <a:gd name="connsiteY13" fmla="*/ 5358412 h 5809601"/>
              <a:gd name="connsiteX14" fmla="*/ 0 w 9144000"/>
              <a:gd name="connsiteY14" fmla="*/ 5276012 h 5809601"/>
              <a:gd name="connsiteX15" fmla="*/ 1 w 9144000"/>
              <a:gd name="connsiteY15" fmla="*/ 5276012 h 5809601"/>
              <a:gd name="connsiteX16" fmla="*/ 1 w 9144000"/>
              <a:gd name="connsiteY16" fmla="*/ 1740598 h 5809601"/>
              <a:gd name="connsiteX17" fmla="*/ 0 w 9144000"/>
              <a:gd name="connsiteY17" fmla="*/ 1740598 h 5809601"/>
              <a:gd name="connsiteX18" fmla="*/ 0 w 9144000"/>
              <a:gd name="connsiteY18" fmla="*/ 1085143 h 5809601"/>
              <a:gd name="connsiteX19" fmla="*/ 1 w 9144000"/>
              <a:gd name="connsiteY19" fmla="*/ 1085143 h 5809601"/>
              <a:gd name="connsiteX20" fmla="*/ 1 w 9144000"/>
              <a:gd name="connsiteY20" fmla="*/ 904183 h 580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44000" h="5809601">
                <a:moveTo>
                  <a:pt x="1" y="0"/>
                </a:moveTo>
                <a:lnTo>
                  <a:pt x="9144000" y="0"/>
                </a:lnTo>
                <a:lnTo>
                  <a:pt x="9144000" y="1085143"/>
                </a:lnTo>
                <a:lnTo>
                  <a:pt x="9144000" y="1307632"/>
                </a:lnTo>
                <a:lnTo>
                  <a:pt x="9144000" y="1384548"/>
                </a:lnTo>
                <a:lnTo>
                  <a:pt x="4567954" y="1562731"/>
                </a:lnTo>
                <a:lnTo>
                  <a:pt x="4567954" y="5098145"/>
                </a:lnTo>
                <a:lnTo>
                  <a:pt x="9144000" y="4919962"/>
                </a:lnTo>
                <a:lnTo>
                  <a:pt x="9144000" y="5358412"/>
                </a:lnTo>
                <a:lnTo>
                  <a:pt x="9144000" y="5575417"/>
                </a:lnTo>
                <a:lnTo>
                  <a:pt x="9144000" y="5809601"/>
                </a:lnTo>
                <a:lnTo>
                  <a:pt x="0" y="5809601"/>
                </a:lnTo>
                <a:lnTo>
                  <a:pt x="0" y="5358412"/>
                </a:lnTo>
                <a:lnTo>
                  <a:pt x="0" y="5358412"/>
                </a:lnTo>
                <a:lnTo>
                  <a:pt x="0" y="5276012"/>
                </a:lnTo>
                <a:lnTo>
                  <a:pt x="1" y="5276012"/>
                </a:lnTo>
                <a:lnTo>
                  <a:pt x="1" y="1740598"/>
                </a:lnTo>
                <a:lnTo>
                  <a:pt x="0" y="1740598"/>
                </a:lnTo>
                <a:lnTo>
                  <a:pt x="0" y="1085143"/>
                </a:lnTo>
                <a:lnTo>
                  <a:pt x="1" y="1085143"/>
                </a:lnTo>
                <a:lnTo>
                  <a:pt x="1" y="904183"/>
                </a:lnTo>
                <a:close/>
              </a:path>
            </a:pathLst>
          </a:custGeom>
          <a:solidFill>
            <a:srgbClr val="67C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0" y="5989764"/>
            <a:ext cx="9144000" cy="865668"/>
          </a:xfrm>
          <a:custGeom>
            <a:avLst/>
            <a:gdLst>
              <a:gd name="connsiteX0" fmla="*/ 9144000 w 9144000"/>
              <a:gd name="connsiteY0" fmla="*/ 0 h 865668"/>
              <a:gd name="connsiteX1" fmla="*/ 9144000 w 9144000"/>
              <a:gd name="connsiteY1" fmla="*/ 481259 h 865668"/>
              <a:gd name="connsiteX2" fmla="*/ 9144000 w 9144000"/>
              <a:gd name="connsiteY2" fmla="*/ 655455 h 865668"/>
              <a:gd name="connsiteX3" fmla="*/ 9144000 w 9144000"/>
              <a:gd name="connsiteY3" fmla="*/ 865668 h 865668"/>
              <a:gd name="connsiteX4" fmla="*/ 0 w 9144000"/>
              <a:gd name="connsiteY4" fmla="*/ 865668 h 865668"/>
              <a:gd name="connsiteX5" fmla="*/ 0 w 9144000"/>
              <a:gd name="connsiteY5" fmla="*/ 655455 h 865668"/>
              <a:gd name="connsiteX6" fmla="*/ 0 w 9144000"/>
              <a:gd name="connsiteY6" fmla="*/ 481259 h 865668"/>
              <a:gd name="connsiteX7" fmla="*/ 0 w 9144000"/>
              <a:gd name="connsiteY7" fmla="*/ 356050 h 86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865668">
                <a:moveTo>
                  <a:pt x="9144000" y="0"/>
                </a:moveTo>
                <a:lnTo>
                  <a:pt x="9144000" y="481259"/>
                </a:lnTo>
                <a:lnTo>
                  <a:pt x="9144000" y="655455"/>
                </a:lnTo>
                <a:lnTo>
                  <a:pt x="9144000" y="865668"/>
                </a:lnTo>
                <a:lnTo>
                  <a:pt x="0" y="865668"/>
                </a:lnTo>
                <a:lnTo>
                  <a:pt x="0" y="655455"/>
                </a:lnTo>
                <a:lnTo>
                  <a:pt x="0" y="481259"/>
                </a:lnTo>
                <a:lnTo>
                  <a:pt x="0" y="3560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0" y="1"/>
            <a:ext cx="9144000" cy="1140117"/>
          </a:xfrm>
          <a:custGeom>
            <a:avLst/>
            <a:gdLst>
              <a:gd name="connsiteX0" fmla="*/ 0 w 9144000"/>
              <a:gd name="connsiteY0" fmla="*/ 0 h 1140117"/>
              <a:gd name="connsiteX1" fmla="*/ 9144000 w 9144000"/>
              <a:gd name="connsiteY1" fmla="*/ 0 h 1140117"/>
              <a:gd name="connsiteX2" fmla="*/ 9144000 w 9144000"/>
              <a:gd name="connsiteY2" fmla="*/ 484662 h 1140117"/>
              <a:gd name="connsiteX3" fmla="*/ 9144000 w 9144000"/>
              <a:gd name="connsiteY3" fmla="*/ 760270 h 1140117"/>
              <a:gd name="connsiteX4" fmla="*/ 9144000 w 9144000"/>
              <a:gd name="connsiteY4" fmla="*/ 784067 h 1140117"/>
              <a:gd name="connsiteX5" fmla="*/ 0 w 9144000"/>
              <a:gd name="connsiteY5" fmla="*/ 1140117 h 1140117"/>
              <a:gd name="connsiteX6" fmla="*/ 0 w 9144000"/>
              <a:gd name="connsiteY6" fmla="*/ 760270 h 1140117"/>
              <a:gd name="connsiteX7" fmla="*/ 0 w 9144000"/>
              <a:gd name="connsiteY7" fmla="*/ 484662 h 11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140117">
                <a:moveTo>
                  <a:pt x="0" y="0"/>
                </a:moveTo>
                <a:lnTo>
                  <a:pt x="9144000" y="0"/>
                </a:lnTo>
                <a:lnTo>
                  <a:pt x="9144000" y="484662"/>
                </a:lnTo>
                <a:lnTo>
                  <a:pt x="9144000" y="760270"/>
                </a:lnTo>
                <a:lnTo>
                  <a:pt x="9144000" y="784067"/>
                </a:lnTo>
                <a:lnTo>
                  <a:pt x="0" y="1140117"/>
                </a:lnTo>
                <a:lnTo>
                  <a:pt x="0" y="760270"/>
                </a:lnTo>
                <a:lnTo>
                  <a:pt x="0" y="4846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275445" y="268625"/>
            <a:ext cx="923769" cy="1033742"/>
          </a:xfrm>
          <a:prstGeom prst="rect">
            <a:avLst/>
          </a:prstGeom>
        </p:spPr>
      </p:pic>
      <p:sp>
        <p:nvSpPr>
          <p:cNvPr id="15" name="TextBox 14"/>
          <p:cNvSpPr txBox="1"/>
          <p:nvPr/>
        </p:nvSpPr>
        <p:spPr>
          <a:xfrm>
            <a:off x="974360" y="6455323"/>
            <a:ext cx="5111646" cy="246221"/>
          </a:xfrm>
          <a:prstGeom prst="rect">
            <a:avLst/>
          </a:prstGeom>
          <a:noFill/>
        </p:spPr>
        <p:txBody>
          <a:bodyPr wrap="square" rtlCol="0">
            <a:spAutoFit/>
          </a:bodyPr>
          <a:lstStyle/>
          <a:p>
            <a:r>
              <a:rPr lang="en-US" sz="1000" dirty="0">
                <a:solidFill>
                  <a:schemeClr val="bg2">
                    <a:lumMod val="50000"/>
                  </a:schemeClr>
                </a:solidFill>
                <a:latin typeface="Arial" charset="0"/>
                <a:ea typeface="Arial" charset="0"/>
                <a:cs typeface="Arial" charset="0"/>
              </a:rPr>
              <a:t>© Young Citizens</a:t>
            </a:r>
          </a:p>
        </p:txBody>
      </p:sp>
      <p:sp>
        <p:nvSpPr>
          <p:cNvPr id="16" name="TextBox 15"/>
          <p:cNvSpPr txBox="1"/>
          <p:nvPr/>
        </p:nvSpPr>
        <p:spPr>
          <a:xfrm>
            <a:off x="450912" y="6293278"/>
            <a:ext cx="794478" cy="461665"/>
          </a:xfrm>
          <a:prstGeom prst="rect">
            <a:avLst/>
          </a:prstGeom>
          <a:noFill/>
        </p:spPr>
        <p:txBody>
          <a:bodyPr wrap="square" rtlCol="0">
            <a:spAutoFit/>
          </a:bodyPr>
          <a:lstStyle/>
          <a:p>
            <a:pPr defTabSz="342892"/>
            <a:r>
              <a:rPr lang="en-GB" sz="2400" b="1" dirty="0" smtClean="0">
                <a:solidFill>
                  <a:schemeClr val="accent4"/>
                </a:solidFill>
                <a:latin typeface="Arial" panose="020B0604020202020204" pitchFamily="34" charset="0"/>
                <a:ea typeface="Verdana" panose="020B0604030504040204" pitchFamily="34" charset="0"/>
                <a:cs typeface="Arial" panose="020B0604020202020204" pitchFamily="34" charset="0"/>
              </a:rPr>
              <a:t>12</a:t>
            </a:r>
            <a:endParaRPr lang="en-US" sz="2400" b="1" dirty="0">
              <a:solidFill>
                <a:schemeClr val="accent4"/>
              </a:solidFill>
              <a:latin typeface="Arial" panose="020B0604020202020204" pitchFamily="34" charset="0"/>
              <a:ea typeface="Verdana" panose="020B0604030504040204" pitchFamily="34" charset="0"/>
              <a:cs typeface="Arial" panose="020B0604020202020204" pitchFamily="34" charset="0"/>
            </a:endParaRPr>
          </a:p>
        </p:txBody>
      </p:sp>
      <p:sp>
        <p:nvSpPr>
          <p:cNvPr id="4" name="Rectangle 3"/>
          <p:cNvSpPr/>
          <p:nvPr/>
        </p:nvSpPr>
        <p:spPr>
          <a:xfrm>
            <a:off x="168440" y="1722462"/>
            <a:ext cx="8410075" cy="4278094"/>
          </a:xfrm>
          <a:prstGeom prst="rect">
            <a:avLst/>
          </a:prstGeom>
        </p:spPr>
        <p:txBody>
          <a:bodyPr wrap="square">
            <a:spAutoFit/>
          </a:bodyPr>
          <a:lstStyle/>
          <a:p>
            <a:pPr marL="114300" indent="0" algn="ctr">
              <a:buNone/>
            </a:pPr>
            <a:r>
              <a:rPr lang="en-GB" sz="2800" b="1" dirty="0" smtClean="0">
                <a:latin typeface="Arial" panose="020B0604020202020204" pitchFamily="34" charset="0"/>
                <a:cs typeface="Arial" panose="020B0604020202020204" pitchFamily="34" charset="0"/>
              </a:rPr>
              <a:t>Tell us what you did</a:t>
            </a:r>
          </a:p>
          <a:p>
            <a:pPr marL="114300" indent="0" algn="ctr">
              <a:buNone/>
            </a:pPr>
            <a:endParaRPr lang="en-GB" sz="2800" b="1" dirty="0">
              <a:latin typeface="Arial" panose="020B0604020202020204" pitchFamily="34" charset="0"/>
              <a:cs typeface="Arial" panose="020B0604020202020204" pitchFamily="34" charset="0"/>
            </a:endParaRPr>
          </a:p>
          <a:p>
            <a:pPr marL="114300" indent="0" algn="ctr">
              <a:buNone/>
            </a:pPr>
            <a:endParaRPr lang="en-GB" sz="2800" b="1" dirty="0" smtClean="0">
              <a:latin typeface="Arial" panose="020B0604020202020204" pitchFamily="34" charset="0"/>
              <a:cs typeface="Arial" panose="020B0604020202020204" pitchFamily="34" charset="0"/>
            </a:endParaRPr>
          </a:p>
          <a:p>
            <a:pPr marL="114300" indent="0" algn="ctr">
              <a:buNone/>
            </a:pPr>
            <a:r>
              <a:rPr lang="en-GB" sz="2800" b="1" dirty="0" smtClean="0">
                <a:latin typeface="Arial" panose="020B0604020202020204" pitchFamily="34" charset="0"/>
                <a:cs typeface="Arial" panose="020B0604020202020204" pitchFamily="34" charset="0"/>
              </a:rPr>
              <a:t>We’d love to hear about your activities and see pictures of your work.  #</a:t>
            </a:r>
            <a:r>
              <a:rPr lang="en-GB" sz="2800" b="1" dirty="0" err="1" smtClean="0">
                <a:latin typeface="Arial" panose="020B0604020202020204" pitchFamily="34" charset="0"/>
                <a:cs typeface="Arial" panose="020B0604020202020204" pitchFamily="34" charset="0"/>
              </a:rPr>
              <a:t>TheBigLegalLesson</a:t>
            </a:r>
            <a:endParaRPr lang="en-GB" sz="2800" b="1" dirty="0" smtClean="0">
              <a:latin typeface="Arial" panose="020B0604020202020204" pitchFamily="34" charset="0"/>
              <a:cs typeface="Arial" panose="020B0604020202020204" pitchFamily="34" charset="0"/>
            </a:endParaRPr>
          </a:p>
          <a:p>
            <a:pPr marL="114300" indent="0" algn="ctr">
              <a:buNone/>
            </a:pPr>
            <a:endParaRPr lang="en-GB" sz="2800" b="1" dirty="0">
              <a:latin typeface="Arial" panose="020B0604020202020204" pitchFamily="34" charset="0"/>
              <a:cs typeface="Arial" panose="020B0604020202020204" pitchFamily="34" charset="0"/>
            </a:endParaRPr>
          </a:p>
          <a:p>
            <a:pPr marL="114300" indent="0" algn="ctr">
              <a:buNone/>
            </a:pPr>
            <a:endParaRPr lang="en-GB" sz="2800" b="1" dirty="0">
              <a:latin typeface="Arial" panose="020B0604020202020204" pitchFamily="34" charset="0"/>
              <a:cs typeface="Arial" panose="020B0604020202020204" pitchFamily="34" charset="0"/>
            </a:endParaRPr>
          </a:p>
          <a:p>
            <a:pPr marL="114300" indent="0" algn="ctr">
              <a:buNone/>
            </a:pPr>
            <a:endParaRPr lang="en-GB" sz="2800" dirty="0">
              <a:latin typeface="Arial" panose="020B0604020202020204" pitchFamily="34" charset="0"/>
              <a:cs typeface="Arial" panose="020B0604020202020204" pitchFamily="34" charset="0"/>
            </a:endParaRPr>
          </a:p>
          <a:p>
            <a:pPr lvl="0"/>
            <a:endParaRPr lang="en-GB" sz="2400" dirty="0">
              <a:latin typeface="Century Gothic" panose="020B0502020202020204" pitchFamily="34" charset="0"/>
            </a:endParaRPr>
          </a:p>
          <a:p>
            <a:pPr lvl="0"/>
            <a:endParaRPr lang="en-GB" sz="2400" dirty="0" smtClean="0">
              <a:latin typeface="Century Gothic" panose="020B0502020202020204" pitchFamily="34"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50912" y="1033575"/>
            <a:ext cx="1702272" cy="1702272"/>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6871639" y="1004627"/>
            <a:ext cx="1706876" cy="1706876"/>
          </a:xfrm>
          <a:prstGeom prst="rect">
            <a:avLst/>
          </a:prstGeom>
        </p:spPr>
      </p:pic>
      <p:pic>
        <p:nvPicPr>
          <p:cNvPr id="2" name="Picture 1"/>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639927" y="4524789"/>
            <a:ext cx="2560473" cy="1024897"/>
          </a:xfrm>
          <a:prstGeom prst="rect">
            <a:avLst/>
          </a:prstGeom>
          <a:ln>
            <a:solidFill>
              <a:schemeClr val="accent2"/>
            </a:solidFill>
          </a:ln>
        </p:spPr>
      </p:pic>
      <p:sp>
        <p:nvSpPr>
          <p:cNvPr id="5" name="TextBox 4"/>
          <p:cNvSpPr txBox="1"/>
          <p:nvPr/>
        </p:nvSpPr>
        <p:spPr>
          <a:xfrm>
            <a:off x="3530183" y="4621738"/>
            <a:ext cx="5394960" cy="830997"/>
          </a:xfrm>
          <a:prstGeom prst="rect">
            <a:avLst/>
          </a:prstGeom>
          <a:noFill/>
        </p:spPr>
        <p:txBody>
          <a:bodyPr wrap="square" rtlCol="0">
            <a:spAutoFit/>
          </a:bodyPr>
          <a:lstStyle/>
          <a:p>
            <a:r>
              <a:rPr lang="en-GB" sz="2400" b="1" dirty="0" smtClean="0">
                <a:latin typeface="Arial" panose="020B0604020202020204" pitchFamily="34" charset="0"/>
                <a:cs typeface="Arial" panose="020B0604020202020204" pitchFamily="34" charset="0"/>
              </a:rPr>
              <a:t>@</a:t>
            </a:r>
            <a:r>
              <a:rPr lang="en-GB" sz="2400" b="1" dirty="0" err="1" smtClean="0">
                <a:latin typeface="Arial" panose="020B0604020202020204" pitchFamily="34" charset="0"/>
                <a:cs typeface="Arial" panose="020B0604020202020204" pitchFamily="34" charset="0"/>
              </a:rPr>
              <a:t>YoungCitizensUk</a:t>
            </a:r>
            <a:endParaRPr lang="en-GB" sz="2400" b="1" dirty="0" smtClean="0">
              <a:latin typeface="Arial" panose="020B0604020202020204" pitchFamily="34" charset="0"/>
              <a:cs typeface="Arial" panose="020B0604020202020204" pitchFamily="34" charset="0"/>
            </a:endParaRPr>
          </a:p>
          <a:p>
            <a:r>
              <a:rPr lang="en-GB" sz="2400" b="1" dirty="0" smtClean="0">
                <a:latin typeface="Arial" panose="020B0604020202020204" pitchFamily="34" charset="0"/>
                <a:cs typeface="Arial" panose="020B0604020202020204" pitchFamily="34" charset="0"/>
                <a:hlinkClick r:id="rId8"/>
              </a:rPr>
              <a:t>info@youngcitizens.org</a:t>
            </a:r>
            <a:r>
              <a:rPr lang="en-GB" sz="2400" b="1" dirty="0" smtClean="0">
                <a:latin typeface="Arial" panose="020B0604020202020204" pitchFamily="34" charset="0"/>
                <a:cs typeface="Arial" panose="020B0604020202020204" pitchFamily="34" charset="0"/>
              </a:rPr>
              <a:t> </a:t>
            </a:r>
            <a:endParaRPr lang="en-GB"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80577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87" y="483073"/>
            <a:ext cx="9142413" cy="60410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0" y="5989764"/>
            <a:ext cx="9144000" cy="865668"/>
          </a:xfrm>
          <a:custGeom>
            <a:avLst/>
            <a:gdLst>
              <a:gd name="connsiteX0" fmla="*/ 9144000 w 9144000"/>
              <a:gd name="connsiteY0" fmla="*/ 0 h 865668"/>
              <a:gd name="connsiteX1" fmla="*/ 9144000 w 9144000"/>
              <a:gd name="connsiteY1" fmla="*/ 481259 h 865668"/>
              <a:gd name="connsiteX2" fmla="*/ 9144000 w 9144000"/>
              <a:gd name="connsiteY2" fmla="*/ 655455 h 865668"/>
              <a:gd name="connsiteX3" fmla="*/ 9144000 w 9144000"/>
              <a:gd name="connsiteY3" fmla="*/ 865668 h 865668"/>
              <a:gd name="connsiteX4" fmla="*/ 0 w 9144000"/>
              <a:gd name="connsiteY4" fmla="*/ 865668 h 865668"/>
              <a:gd name="connsiteX5" fmla="*/ 0 w 9144000"/>
              <a:gd name="connsiteY5" fmla="*/ 655455 h 865668"/>
              <a:gd name="connsiteX6" fmla="*/ 0 w 9144000"/>
              <a:gd name="connsiteY6" fmla="*/ 481259 h 865668"/>
              <a:gd name="connsiteX7" fmla="*/ 0 w 9144000"/>
              <a:gd name="connsiteY7" fmla="*/ 356050 h 86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865668">
                <a:moveTo>
                  <a:pt x="9144000" y="0"/>
                </a:moveTo>
                <a:lnTo>
                  <a:pt x="9144000" y="481259"/>
                </a:lnTo>
                <a:lnTo>
                  <a:pt x="9144000" y="655455"/>
                </a:lnTo>
                <a:lnTo>
                  <a:pt x="9144000" y="865668"/>
                </a:lnTo>
                <a:lnTo>
                  <a:pt x="0" y="865668"/>
                </a:lnTo>
                <a:lnTo>
                  <a:pt x="0" y="655455"/>
                </a:lnTo>
                <a:lnTo>
                  <a:pt x="0" y="481259"/>
                </a:lnTo>
                <a:lnTo>
                  <a:pt x="0" y="3560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0" y="1"/>
            <a:ext cx="9144000" cy="1140117"/>
          </a:xfrm>
          <a:custGeom>
            <a:avLst/>
            <a:gdLst>
              <a:gd name="connsiteX0" fmla="*/ 0 w 9144000"/>
              <a:gd name="connsiteY0" fmla="*/ 0 h 1140117"/>
              <a:gd name="connsiteX1" fmla="*/ 9144000 w 9144000"/>
              <a:gd name="connsiteY1" fmla="*/ 0 h 1140117"/>
              <a:gd name="connsiteX2" fmla="*/ 9144000 w 9144000"/>
              <a:gd name="connsiteY2" fmla="*/ 484662 h 1140117"/>
              <a:gd name="connsiteX3" fmla="*/ 9144000 w 9144000"/>
              <a:gd name="connsiteY3" fmla="*/ 760270 h 1140117"/>
              <a:gd name="connsiteX4" fmla="*/ 9144000 w 9144000"/>
              <a:gd name="connsiteY4" fmla="*/ 784067 h 1140117"/>
              <a:gd name="connsiteX5" fmla="*/ 0 w 9144000"/>
              <a:gd name="connsiteY5" fmla="*/ 1140117 h 1140117"/>
              <a:gd name="connsiteX6" fmla="*/ 0 w 9144000"/>
              <a:gd name="connsiteY6" fmla="*/ 760270 h 1140117"/>
              <a:gd name="connsiteX7" fmla="*/ 0 w 9144000"/>
              <a:gd name="connsiteY7" fmla="*/ 484662 h 11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140117">
                <a:moveTo>
                  <a:pt x="0" y="0"/>
                </a:moveTo>
                <a:lnTo>
                  <a:pt x="9144000" y="0"/>
                </a:lnTo>
                <a:lnTo>
                  <a:pt x="9144000" y="484662"/>
                </a:lnTo>
                <a:lnTo>
                  <a:pt x="9144000" y="760270"/>
                </a:lnTo>
                <a:lnTo>
                  <a:pt x="9144000" y="784067"/>
                </a:lnTo>
                <a:lnTo>
                  <a:pt x="0" y="1140117"/>
                </a:lnTo>
                <a:lnTo>
                  <a:pt x="0" y="760270"/>
                </a:lnTo>
                <a:lnTo>
                  <a:pt x="0" y="4846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275445" y="268625"/>
            <a:ext cx="923769" cy="1033742"/>
          </a:xfrm>
          <a:prstGeom prst="rect">
            <a:avLst/>
          </a:prstGeom>
        </p:spPr>
      </p:pic>
      <p:sp>
        <p:nvSpPr>
          <p:cNvPr id="25" name="TextBox 24"/>
          <p:cNvSpPr txBox="1"/>
          <p:nvPr/>
        </p:nvSpPr>
        <p:spPr>
          <a:xfrm>
            <a:off x="974360" y="6455323"/>
            <a:ext cx="5111646" cy="246221"/>
          </a:xfrm>
          <a:prstGeom prst="rect">
            <a:avLst/>
          </a:prstGeom>
          <a:noFill/>
        </p:spPr>
        <p:txBody>
          <a:bodyPr wrap="square" rtlCol="0">
            <a:spAutoFit/>
          </a:bodyPr>
          <a:lstStyle/>
          <a:p>
            <a:r>
              <a:rPr lang="en-US" sz="1000" dirty="0">
                <a:solidFill>
                  <a:schemeClr val="bg2">
                    <a:lumMod val="50000"/>
                  </a:schemeClr>
                </a:solidFill>
                <a:latin typeface="Arial" charset="0"/>
                <a:ea typeface="Arial" charset="0"/>
                <a:cs typeface="Arial" charset="0"/>
              </a:rPr>
              <a:t>© Young Citizens</a:t>
            </a:r>
          </a:p>
        </p:txBody>
      </p:sp>
      <p:sp>
        <p:nvSpPr>
          <p:cNvPr id="26" name="TextBox 25"/>
          <p:cNvSpPr txBox="1"/>
          <p:nvPr/>
        </p:nvSpPr>
        <p:spPr>
          <a:xfrm>
            <a:off x="464697" y="6293278"/>
            <a:ext cx="794478" cy="461665"/>
          </a:xfrm>
          <a:prstGeom prst="rect">
            <a:avLst/>
          </a:prstGeom>
          <a:noFill/>
        </p:spPr>
        <p:txBody>
          <a:bodyPr wrap="square" rtlCol="0">
            <a:spAutoFit/>
          </a:bodyPr>
          <a:lstStyle/>
          <a:p>
            <a:pPr defTabSz="342892"/>
            <a:r>
              <a:rPr lang="en-GB" sz="2400" b="1" dirty="0" smtClean="0">
                <a:solidFill>
                  <a:schemeClr val="accent4"/>
                </a:solidFill>
                <a:latin typeface="Century Gothic" panose="020B0502020202020204" pitchFamily="34" charset="0"/>
                <a:ea typeface="Verdana" panose="020B0604030504040204" pitchFamily="34" charset="0"/>
                <a:cs typeface="Arial" panose="020B0604020202020204" pitchFamily="34" charset="0"/>
              </a:rPr>
              <a:t>2</a:t>
            </a:r>
            <a:endParaRPr lang="en-US" sz="2400" b="1" dirty="0">
              <a:solidFill>
                <a:schemeClr val="accent4"/>
              </a:solidFill>
              <a:latin typeface="Century Gothic" panose="020B0502020202020204" pitchFamily="34" charset="0"/>
              <a:ea typeface="Verdana" panose="020B0604030504040204" pitchFamily="34" charset="0"/>
              <a:cs typeface="Arial" panose="020B0604020202020204" pitchFamily="34" charset="0"/>
            </a:endParaRPr>
          </a:p>
        </p:txBody>
      </p:sp>
      <p:sp>
        <p:nvSpPr>
          <p:cNvPr id="2" name="TextBox 1"/>
          <p:cNvSpPr txBox="1"/>
          <p:nvPr/>
        </p:nvSpPr>
        <p:spPr>
          <a:xfrm>
            <a:off x="208826" y="1009191"/>
            <a:ext cx="8832304" cy="5012654"/>
          </a:xfrm>
          <a:prstGeom prst="rect">
            <a:avLst/>
          </a:prstGeom>
          <a:noFill/>
        </p:spPr>
        <p:txBody>
          <a:bodyPr wrap="square" rtlCol="0">
            <a:spAutoFit/>
          </a:bodyPr>
          <a:lstStyle/>
          <a:p>
            <a:pPr lvl="0">
              <a:lnSpc>
                <a:spcPct val="90000"/>
              </a:lnSpc>
              <a:buClr>
                <a:srgbClr val="000000"/>
              </a:buClr>
              <a:buSzPts val="2800"/>
            </a:pPr>
            <a:endParaRPr lang="en-GB" sz="2400" dirty="0" smtClean="0">
              <a:latin typeface="Arial" panose="020B0604020202020204" pitchFamily="34" charset="0"/>
              <a:cs typeface="Arial" panose="020B0604020202020204" pitchFamily="34" charset="0"/>
            </a:endParaRPr>
          </a:p>
          <a:p>
            <a:pPr lvl="0">
              <a:lnSpc>
                <a:spcPct val="90000"/>
              </a:lnSpc>
              <a:buClr>
                <a:srgbClr val="000000"/>
              </a:buClr>
              <a:buSzPts val="2800"/>
            </a:pPr>
            <a:r>
              <a:rPr lang="en-GB" sz="3200" b="1" dirty="0" smtClean="0">
                <a:latin typeface="Arial" panose="020B0604020202020204" pitchFamily="34" charset="0"/>
                <a:cs typeface="Arial" panose="020B0604020202020204" pitchFamily="34" charset="0"/>
              </a:rPr>
              <a:t>Who are Young Citizens?</a:t>
            </a:r>
          </a:p>
          <a:p>
            <a:pPr lvl="0">
              <a:lnSpc>
                <a:spcPct val="90000"/>
              </a:lnSpc>
              <a:buClr>
                <a:srgbClr val="000000"/>
              </a:buClr>
              <a:buSzPts val="2800"/>
            </a:pPr>
            <a:r>
              <a:rPr lang="en-GB" sz="2000" b="1" i="1" dirty="0" smtClean="0">
                <a:solidFill>
                  <a:schemeClr val="tx1">
                    <a:lumMod val="65000"/>
                    <a:lumOff val="35000"/>
                  </a:schemeClr>
                </a:solidFill>
                <a:latin typeface="Arial" panose="020B0604020202020204" pitchFamily="34" charset="0"/>
                <a:cs typeface="Arial" panose="020B0604020202020204" pitchFamily="34" charset="0"/>
              </a:rPr>
              <a:t>Lighting the spark in children and young people. </a:t>
            </a:r>
          </a:p>
          <a:p>
            <a:pPr lvl="0">
              <a:lnSpc>
                <a:spcPct val="90000"/>
              </a:lnSpc>
              <a:buClr>
                <a:srgbClr val="000000"/>
              </a:buClr>
              <a:buSzPts val="2800"/>
            </a:pPr>
            <a:endParaRPr lang="en-GB" sz="2400" dirty="0">
              <a:latin typeface="Arial" panose="020B0604020202020204" pitchFamily="34" charset="0"/>
              <a:cs typeface="Arial" panose="020B0604020202020204" pitchFamily="34" charset="0"/>
            </a:endParaRPr>
          </a:p>
          <a:p>
            <a:pPr lvl="0">
              <a:lnSpc>
                <a:spcPct val="90000"/>
              </a:lnSpc>
              <a:buClr>
                <a:srgbClr val="000000"/>
              </a:buClr>
              <a:buSzPts val="2800"/>
            </a:pPr>
            <a:r>
              <a:rPr lang="en-GB" sz="2000" dirty="0" smtClean="0">
                <a:latin typeface="Arial" panose="020B0604020202020204" pitchFamily="34" charset="0"/>
                <a:cs typeface="Arial" panose="020B0604020202020204" pitchFamily="34" charset="0"/>
              </a:rPr>
              <a:t>A charity striving for a more inclusive, accessible and thriving democracy. One where </a:t>
            </a:r>
            <a:r>
              <a:rPr lang="en-GB" sz="2400" b="1" dirty="0" smtClean="0">
                <a:latin typeface="Arial" panose="020B0604020202020204" pitchFamily="34" charset="0"/>
                <a:cs typeface="Arial" panose="020B0604020202020204" pitchFamily="34" charset="0"/>
              </a:rPr>
              <a:t>all people </a:t>
            </a:r>
            <a:r>
              <a:rPr lang="en-GB" sz="2000" dirty="0" smtClean="0">
                <a:latin typeface="Arial" panose="020B0604020202020204" pitchFamily="34" charset="0"/>
                <a:cs typeface="Arial" panose="020B0604020202020204" pitchFamily="34" charset="0"/>
              </a:rPr>
              <a:t>are </a:t>
            </a:r>
            <a:r>
              <a:rPr lang="en-GB" sz="2400" b="1" dirty="0" smtClean="0">
                <a:latin typeface="Arial" panose="020B0604020202020204" pitchFamily="34" charset="0"/>
                <a:cs typeface="Arial" panose="020B0604020202020204" pitchFamily="34" charset="0"/>
              </a:rPr>
              <a:t>empowered</a:t>
            </a:r>
            <a:r>
              <a:rPr lang="en-GB" sz="2000" dirty="0" smtClean="0">
                <a:latin typeface="Arial" panose="020B0604020202020204" pitchFamily="34" charset="0"/>
                <a:cs typeface="Arial" panose="020B0604020202020204" pitchFamily="34" charset="0"/>
              </a:rPr>
              <a:t> to </a:t>
            </a:r>
            <a:r>
              <a:rPr lang="en-GB" sz="2400" b="1" dirty="0" smtClean="0">
                <a:latin typeface="Arial" panose="020B0604020202020204" pitchFamily="34" charset="0"/>
                <a:cs typeface="Arial" panose="020B0604020202020204" pitchFamily="34" charset="0"/>
              </a:rPr>
              <a:t>shape the world.</a:t>
            </a:r>
            <a:endParaRPr lang="en-GB" sz="2000" dirty="0" smtClean="0">
              <a:latin typeface="Arial" panose="020B0604020202020204" pitchFamily="34" charset="0"/>
              <a:cs typeface="Arial" panose="020B0604020202020204" pitchFamily="34" charset="0"/>
            </a:endParaRPr>
          </a:p>
          <a:p>
            <a:pPr lvl="0">
              <a:lnSpc>
                <a:spcPct val="90000"/>
              </a:lnSpc>
              <a:buClr>
                <a:srgbClr val="000000"/>
              </a:buClr>
              <a:buSzPts val="2800"/>
            </a:pPr>
            <a:r>
              <a:rPr lang="en-GB" sz="2000" dirty="0" smtClean="0">
                <a:latin typeface="Arial" panose="020B0604020202020204" pitchFamily="34" charset="0"/>
                <a:cs typeface="Arial" panose="020B0604020202020204" pitchFamily="34" charset="0"/>
              </a:rPr>
              <a:t> </a:t>
            </a:r>
          </a:p>
          <a:p>
            <a:pPr lvl="0">
              <a:lnSpc>
                <a:spcPct val="90000"/>
              </a:lnSpc>
              <a:buClr>
                <a:srgbClr val="000000"/>
              </a:buClr>
              <a:buSzPts val="2800"/>
            </a:pPr>
            <a:r>
              <a:rPr lang="en-GB" sz="2000" dirty="0" smtClean="0">
                <a:latin typeface="Arial" panose="020B0604020202020204" pitchFamily="34" charset="0"/>
                <a:cs typeface="Arial" panose="020B0604020202020204" pitchFamily="34" charset="0"/>
              </a:rPr>
              <a:t>We believe that </a:t>
            </a:r>
            <a:r>
              <a:rPr lang="en-GB" sz="2400" b="1" dirty="0" smtClean="0">
                <a:latin typeface="Arial" panose="020B0604020202020204" pitchFamily="34" charset="0"/>
                <a:cs typeface="Arial" panose="020B0604020202020204" pitchFamily="34" charset="0"/>
              </a:rPr>
              <a:t>all young people </a:t>
            </a:r>
            <a:r>
              <a:rPr lang="en-GB" sz="2000" dirty="0" smtClean="0">
                <a:latin typeface="Arial" panose="020B0604020202020204" pitchFamily="34" charset="0"/>
                <a:cs typeface="Arial" panose="020B0604020202020204" pitchFamily="34" charset="0"/>
              </a:rPr>
              <a:t>should leave school with the </a:t>
            </a:r>
            <a:r>
              <a:rPr lang="en-GB" sz="2400" b="1" dirty="0" smtClean="0">
                <a:latin typeface="Arial" panose="020B0604020202020204" pitchFamily="34" charset="0"/>
                <a:cs typeface="Arial" panose="020B0604020202020204" pitchFamily="34" charset="0"/>
              </a:rPr>
              <a:t>knowledge</a:t>
            </a:r>
            <a:r>
              <a:rPr lang="en-GB" sz="2400" dirty="0" smtClean="0">
                <a:latin typeface="Arial" panose="020B0604020202020204" pitchFamily="34" charset="0"/>
                <a:cs typeface="Arial" panose="020B0604020202020204" pitchFamily="34" charset="0"/>
              </a:rPr>
              <a:t>, </a:t>
            </a:r>
            <a:r>
              <a:rPr lang="en-GB" sz="2400" b="1" dirty="0" smtClean="0">
                <a:latin typeface="Arial" panose="020B0604020202020204" pitchFamily="34" charset="0"/>
                <a:cs typeface="Arial" panose="020B0604020202020204" pitchFamily="34" charset="0"/>
              </a:rPr>
              <a:t>skills, values </a:t>
            </a:r>
            <a:r>
              <a:rPr lang="en-GB" sz="2000" dirty="0" smtClean="0">
                <a:latin typeface="Arial" panose="020B0604020202020204" pitchFamily="34" charset="0"/>
                <a:cs typeface="Arial" panose="020B0604020202020204" pitchFamily="34" charset="0"/>
              </a:rPr>
              <a:t>and</a:t>
            </a:r>
            <a:r>
              <a:rPr lang="en-GB" sz="2000" b="1" dirty="0" smtClean="0">
                <a:latin typeface="Arial" panose="020B0604020202020204" pitchFamily="34" charset="0"/>
                <a:cs typeface="Arial" panose="020B0604020202020204" pitchFamily="34" charset="0"/>
              </a:rPr>
              <a:t> </a:t>
            </a:r>
            <a:r>
              <a:rPr lang="en-GB" sz="2400" b="1" dirty="0" smtClean="0">
                <a:latin typeface="Arial" panose="020B0604020202020204" pitchFamily="34" charset="0"/>
                <a:cs typeface="Arial" panose="020B0604020202020204" pitchFamily="34" charset="0"/>
              </a:rPr>
              <a:t>motivation</a:t>
            </a:r>
            <a:r>
              <a:rPr lang="en-GB" sz="2400" dirty="0" smtClean="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to take an active part in society and </a:t>
            </a:r>
            <a:r>
              <a:rPr lang="en-GB" sz="2400" b="1" dirty="0" smtClean="0">
                <a:latin typeface="Arial" panose="020B0604020202020204" pitchFamily="34" charset="0"/>
                <a:cs typeface="Arial" panose="020B0604020202020204" pitchFamily="34" charset="0"/>
              </a:rPr>
              <a:t>make their voices heard</a:t>
            </a:r>
            <a:r>
              <a:rPr lang="en-GB" sz="2000" dirty="0" smtClean="0">
                <a:latin typeface="Arial" panose="020B0604020202020204" pitchFamily="34" charset="0"/>
                <a:cs typeface="Arial" panose="020B0604020202020204" pitchFamily="34" charset="0"/>
              </a:rPr>
              <a:t>.</a:t>
            </a:r>
          </a:p>
          <a:p>
            <a:pPr lvl="0">
              <a:lnSpc>
                <a:spcPct val="90000"/>
              </a:lnSpc>
              <a:buClr>
                <a:srgbClr val="000000"/>
              </a:buClr>
              <a:buSzPts val="2800"/>
            </a:pPr>
            <a:endParaRPr lang="en-GB" sz="2400" dirty="0">
              <a:latin typeface="Arial" panose="020B0604020202020204" pitchFamily="34" charset="0"/>
              <a:cs typeface="Arial" panose="020B0604020202020204" pitchFamily="34" charset="0"/>
            </a:endParaRPr>
          </a:p>
          <a:p>
            <a:pPr lvl="0">
              <a:lnSpc>
                <a:spcPct val="90000"/>
              </a:lnSpc>
              <a:buClr>
                <a:srgbClr val="000000"/>
              </a:buClr>
              <a:buSzPts val="2800"/>
            </a:pPr>
            <a:endParaRPr lang="en-GB" sz="2400" dirty="0">
              <a:latin typeface="Arial" panose="020B0604020202020204" pitchFamily="34" charset="0"/>
              <a:cs typeface="Arial" panose="020B0604020202020204" pitchFamily="34" charset="0"/>
            </a:endParaRPr>
          </a:p>
          <a:p>
            <a:pPr lvl="0">
              <a:lnSpc>
                <a:spcPct val="90000"/>
              </a:lnSpc>
              <a:spcBef>
                <a:spcPts val="1000"/>
              </a:spcBef>
              <a:buClr>
                <a:srgbClr val="000000"/>
              </a:buClr>
              <a:buSzPts val="2800"/>
            </a:pPr>
            <a:endParaRPr lang="en-GB" dirty="0">
              <a:solidFill>
                <a:srgbClr val="000000"/>
              </a:solidFill>
              <a:latin typeface="Arial" panose="020B0604020202020204" pitchFamily="34" charset="0"/>
              <a:ea typeface="Helvetica Neue"/>
              <a:cs typeface="Arial" panose="020B0604020202020204" pitchFamily="34" charset="0"/>
              <a:sym typeface="Helvetica Neue"/>
            </a:endParaRPr>
          </a:p>
          <a:p>
            <a:pPr defTabSz="457200"/>
            <a:endParaRPr lang="en-US" b="1" dirty="0">
              <a:latin typeface="Arial" panose="020B0604020202020204" pitchFamily="34" charset="0"/>
              <a:ea typeface="Verdana" panose="020B0604030504040204" pitchFamily="34" charset="0"/>
              <a:cs typeface="Arial" panose="020B0604020202020204" pitchFamily="34" charset="0"/>
            </a:endParaRPr>
          </a:p>
          <a:p>
            <a:endParaRPr lang="en-GB" dirty="0"/>
          </a:p>
        </p:txBody>
      </p:sp>
      <p:sp>
        <p:nvSpPr>
          <p:cNvPr id="9" name="Isosceles Triangle 8"/>
          <p:cNvSpPr/>
          <p:nvPr/>
        </p:nvSpPr>
        <p:spPr>
          <a:xfrm rot="14400000">
            <a:off x="6675492" y="767400"/>
            <a:ext cx="340475" cy="153972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Isosceles Triangle 9"/>
          <p:cNvSpPr/>
          <p:nvPr/>
        </p:nvSpPr>
        <p:spPr>
          <a:xfrm rot="16152381">
            <a:off x="6460420" y="1748431"/>
            <a:ext cx="351535" cy="656171"/>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Isosceles Triangle 11"/>
          <p:cNvSpPr/>
          <p:nvPr/>
        </p:nvSpPr>
        <p:spPr>
          <a:xfrm rot="12466331">
            <a:off x="6383487" y="627911"/>
            <a:ext cx="104553" cy="1215825"/>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937" y="4528053"/>
            <a:ext cx="1533806" cy="1533806"/>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6672" y="4445295"/>
            <a:ext cx="1576968" cy="1576968"/>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30225" y="4535621"/>
            <a:ext cx="1539424" cy="1539424"/>
          </a:xfrm>
          <a:prstGeom prst="rect">
            <a:avLst/>
          </a:prstGeom>
        </p:spPr>
      </p:pic>
    </p:spTree>
    <p:extLst>
      <p:ext uri="{BB962C8B-B14F-4D97-AF65-F5344CB8AC3E}">
        <p14:creationId xmlns:p14="http://schemas.microsoft.com/office/powerpoint/2010/main" val="353366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87" y="483073"/>
            <a:ext cx="9142413" cy="60410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0" y="5989764"/>
            <a:ext cx="9144000" cy="865668"/>
          </a:xfrm>
          <a:custGeom>
            <a:avLst/>
            <a:gdLst>
              <a:gd name="connsiteX0" fmla="*/ 9144000 w 9144000"/>
              <a:gd name="connsiteY0" fmla="*/ 0 h 865668"/>
              <a:gd name="connsiteX1" fmla="*/ 9144000 w 9144000"/>
              <a:gd name="connsiteY1" fmla="*/ 481259 h 865668"/>
              <a:gd name="connsiteX2" fmla="*/ 9144000 w 9144000"/>
              <a:gd name="connsiteY2" fmla="*/ 655455 h 865668"/>
              <a:gd name="connsiteX3" fmla="*/ 9144000 w 9144000"/>
              <a:gd name="connsiteY3" fmla="*/ 865668 h 865668"/>
              <a:gd name="connsiteX4" fmla="*/ 0 w 9144000"/>
              <a:gd name="connsiteY4" fmla="*/ 865668 h 865668"/>
              <a:gd name="connsiteX5" fmla="*/ 0 w 9144000"/>
              <a:gd name="connsiteY5" fmla="*/ 655455 h 865668"/>
              <a:gd name="connsiteX6" fmla="*/ 0 w 9144000"/>
              <a:gd name="connsiteY6" fmla="*/ 481259 h 865668"/>
              <a:gd name="connsiteX7" fmla="*/ 0 w 9144000"/>
              <a:gd name="connsiteY7" fmla="*/ 356050 h 86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865668">
                <a:moveTo>
                  <a:pt x="9144000" y="0"/>
                </a:moveTo>
                <a:lnTo>
                  <a:pt x="9144000" y="481259"/>
                </a:lnTo>
                <a:lnTo>
                  <a:pt x="9144000" y="655455"/>
                </a:lnTo>
                <a:lnTo>
                  <a:pt x="9144000" y="865668"/>
                </a:lnTo>
                <a:lnTo>
                  <a:pt x="0" y="865668"/>
                </a:lnTo>
                <a:lnTo>
                  <a:pt x="0" y="655455"/>
                </a:lnTo>
                <a:lnTo>
                  <a:pt x="0" y="481259"/>
                </a:lnTo>
                <a:lnTo>
                  <a:pt x="0" y="3560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0" y="1"/>
            <a:ext cx="9144000" cy="1140117"/>
          </a:xfrm>
          <a:custGeom>
            <a:avLst/>
            <a:gdLst>
              <a:gd name="connsiteX0" fmla="*/ 0 w 9144000"/>
              <a:gd name="connsiteY0" fmla="*/ 0 h 1140117"/>
              <a:gd name="connsiteX1" fmla="*/ 9144000 w 9144000"/>
              <a:gd name="connsiteY1" fmla="*/ 0 h 1140117"/>
              <a:gd name="connsiteX2" fmla="*/ 9144000 w 9144000"/>
              <a:gd name="connsiteY2" fmla="*/ 484662 h 1140117"/>
              <a:gd name="connsiteX3" fmla="*/ 9144000 w 9144000"/>
              <a:gd name="connsiteY3" fmla="*/ 760270 h 1140117"/>
              <a:gd name="connsiteX4" fmla="*/ 9144000 w 9144000"/>
              <a:gd name="connsiteY4" fmla="*/ 784067 h 1140117"/>
              <a:gd name="connsiteX5" fmla="*/ 0 w 9144000"/>
              <a:gd name="connsiteY5" fmla="*/ 1140117 h 1140117"/>
              <a:gd name="connsiteX6" fmla="*/ 0 w 9144000"/>
              <a:gd name="connsiteY6" fmla="*/ 760270 h 1140117"/>
              <a:gd name="connsiteX7" fmla="*/ 0 w 9144000"/>
              <a:gd name="connsiteY7" fmla="*/ 484662 h 11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140117">
                <a:moveTo>
                  <a:pt x="0" y="0"/>
                </a:moveTo>
                <a:lnTo>
                  <a:pt x="9144000" y="0"/>
                </a:lnTo>
                <a:lnTo>
                  <a:pt x="9144000" y="484662"/>
                </a:lnTo>
                <a:lnTo>
                  <a:pt x="9144000" y="760270"/>
                </a:lnTo>
                <a:lnTo>
                  <a:pt x="9144000" y="784067"/>
                </a:lnTo>
                <a:lnTo>
                  <a:pt x="0" y="1140117"/>
                </a:lnTo>
                <a:lnTo>
                  <a:pt x="0" y="760270"/>
                </a:lnTo>
                <a:lnTo>
                  <a:pt x="0" y="4846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275445" y="268625"/>
            <a:ext cx="923769" cy="1033742"/>
          </a:xfrm>
          <a:prstGeom prst="rect">
            <a:avLst/>
          </a:prstGeom>
        </p:spPr>
      </p:pic>
      <p:sp>
        <p:nvSpPr>
          <p:cNvPr id="25" name="TextBox 24"/>
          <p:cNvSpPr txBox="1"/>
          <p:nvPr/>
        </p:nvSpPr>
        <p:spPr>
          <a:xfrm>
            <a:off x="974360" y="6455323"/>
            <a:ext cx="5111646" cy="246221"/>
          </a:xfrm>
          <a:prstGeom prst="rect">
            <a:avLst/>
          </a:prstGeom>
          <a:noFill/>
        </p:spPr>
        <p:txBody>
          <a:bodyPr wrap="square" rtlCol="0">
            <a:spAutoFit/>
          </a:bodyPr>
          <a:lstStyle/>
          <a:p>
            <a:r>
              <a:rPr lang="en-US" sz="1000" dirty="0">
                <a:solidFill>
                  <a:schemeClr val="bg2">
                    <a:lumMod val="50000"/>
                  </a:schemeClr>
                </a:solidFill>
                <a:latin typeface="Arial" charset="0"/>
                <a:ea typeface="Arial" charset="0"/>
                <a:cs typeface="Arial" charset="0"/>
              </a:rPr>
              <a:t>© Young Citizens</a:t>
            </a:r>
          </a:p>
        </p:txBody>
      </p:sp>
      <p:sp>
        <p:nvSpPr>
          <p:cNvPr id="26" name="TextBox 25"/>
          <p:cNvSpPr txBox="1"/>
          <p:nvPr/>
        </p:nvSpPr>
        <p:spPr>
          <a:xfrm>
            <a:off x="464697" y="6293278"/>
            <a:ext cx="794478" cy="461665"/>
          </a:xfrm>
          <a:prstGeom prst="rect">
            <a:avLst/>
          </a:prstGeom>
          <a:noFill/>
        </p:spPr>
        <p:txBody>
          <a:bodyPr wrap="square" rtlCol="0">
            <a:spAutoFit/>
          </a:bodyPr>
          <a:lstStyle/>
          <a:p>
            <a:pPr defTabSz="342892"/>
            <a:r>
              <a:rPr lang="en-GB" sz="2400" b="1" dirty="0" smtClean="0">
                <a:solidFill>
                  <a:schemeClr val="accent4"/>
                </a:solidFill>
                <a:latin typeface="Century Gothic" panose="020B0502020202020204" pitchFamily="34" charset="0"/>
                <a:ea typeface="Verdana" panose="020B0604030504040204" pitchFamily="34" charset="0"/>
                <a:cs typeface="Arial" panose="020B0604020202020204" pitchFamily="34" charset="0"/>
              </a:rPr>
              <a:t>3</a:t>
            </a:r>
            <a:endParaRPr lang="en-US" sz="2400" b="1" dirty="0">
              <a:solidFill>
                <a:schemeClr val="accent4"/>
              </a:solidFill>
              <a:latin typeface="Century Gothic" panose="020B0502020202020204" pitchFamily="34" charset="0"/>
              <a:ea typeface="Verdana" panose="020B0604030504040204" pitchFamily="34" charset="0"/>
              <a:cs typeface="Arial" panose="020B0604020202020204" pitchFamily="34" charset="0"/>
            </a:endParaRPr>
          </a:p>
        </p:txBody>
      </p:sp>
      <p:sp>
        <p:nvSpPr>
          <p:cNvPr id="2" name="TextBox 1"/>
          <p:cNvSpPr txBox="1"/>
          <p:nvPr/>
        </p:nvSpPr>
        <p:spPr>
          <a:xfrm>
            <a:off x="177502" y="1493012"/>
            <a:ext cx="8320863" cy="535531"/>
          </a:xfrm>
          <a:prstGeom prst="rect">
            <a:avLst/>
          </a:prstGeom>
          <a:noFill/>
        </p:spPr>
        <p:txBody>
          <a:bodyPr wrap="square" rtlCol="0">
            <a:spAutoFit/>
          </a:bodyPr>
          <a:lstStyle/>
          <a:p>
            <a:pPr lvl="0">
              <a:lnSpc>
                <a:spcPct val="90000"/>
              </a:lnSpc>
              <a:buClr>
                <a:srgbClr val="000000"/>
              </a:buClr>
              <a:buSzPts val="2800"/>
            </a:pPr>
            <a:r>
              <a:rPr lang="en-GB" sz="3200" b="1" dirty="0" smtClean="0">
                <a:latin typeface="Arial" panose="020B0604020202020204" pitchFamily="34" charset="0"/>
                <a:cs typeface="Arial" panose="020B0604020202020204" pitchFamily="34" charset="0"/>
              </a:rPr>
              <a:t>What’s that got to do with the law? </a:t>
            </a:r>
          </a:p>
        </p:txBody>
      </p:sp>
      <p:sp>
        <p:nvSpPr>
          <p:cNvPr id="3" name="Rectangle 2"/>
          <p:cNvSpPr/>
          <p:nvPr/>
        </p:nvSpPr>
        <p:spPr>
          <a:xfrm>
            <a:off x="177502" y="4213846"/>
            <a:ext cx="6577628" cy="1938992"/>
          </a:xfrm>
          <a:prstGeom prst="rect">
            <a:avLst/>
          </a:prstGeom>
        </p:spPr>
        <p:txBody>
          <a:bodyPr wrap="square">
            <a:spAutoFit/>
          </a:bodyPr>
          <a:lstStyle/>
          <a:p>
            <a:pPr marL="342900" indent="-342900" fontAlgn="base">
              <a:buFont typeface="Wingdings" panose="05000000000000000000" pitchFamily="2" charset="2"/>
              <a:buChar char="ü"/>
            </a:pPr>
            <a:r>
              <a:rPr lang="en-GB" sz="2000" dirty="0" smtClean="0">
                <a:latin typeface="Arial" panose="020B0604020202020204" pitchFamily="34" charset="0"/>
                <a:cs typeface="Arial" panose="020B0604020202020204" pitchFamily="34" charset="0"/>
              </a:rPr>
              <a:t>Understanding how the legal system works. </a:t>
            </a:r>
          </a:p>
          <a:p>
            <a:pPr marL="342900" indent="-342900" fontAlgn="base">
              <a:buFont typeface="Wingdings" panose="05000000000000000000" pitchFamily="2" charset="2"/>
              <a:buChar char="ü"/>
            </a:pPr>
            <a:r>
              <a:rPr lang="en-GB" sz="2000" dirty="0" smtClean="0">
                <a:latin typeface="Arial" panose="020B0604020202020204" pitchFamily="34" charset="0"/>
                <a:cs typeface="Arial" panose="020B0604020202020204" pitchFamily="34" charset="0"/>
              </a:rPr>
              <a:t>Able to identify how the law impacts your life.</a:t>
            </a:r>
          </a:p>
          <a:p>
            <a:pPr marL="342900" indent="-342900" fontAlgn="base">
              <a:buFont typeface="Wingdings" panose="05000000000000000000" pitchFamily="2" charset="2"/>
              <a:buChar char="ü"/>
            </a:pPr>
            <a:r>
              <a:rPr lang="en-GB" sz="2000" dirty="0" smtClean="0">
                <a:latin typeface="Arial" panose="020B0604020202020204" pitchFamily="34" charset="0"/>
                <a:cs typeface="Arial" panose="020B0604020202020204" pitchFamily="34" charset="0"/>
              </a:rPr>
              <a:t>With the skills to recognise and resolve legal issues.</a:t>
            </a:r>
          </a:p>
          <a:p>
            <a:pPr marL="342900" indent="-342900" fontAlgn="base">
              <a:buFont typeface="Wingdings" panose="05000000000000000000" pitchFamily="2" charset="2"/>
              <a:buChar char="ü"/>
            </a:pPr>
            <a:r>
              <a:rPr lang="en-GB" sz="2000" dirty="0" smtClean="0">
                <a:latin typeface="Arial" panose="020B0604020202020204" pitchFamily="34" charset="0"/>
                <a:cs typeface="Arial" panose="020B0604020202020204" pitchFamily="34" charset="0"/>
              </a:rPr>
              <a:t>Knowing when you need help and where to get it. </a:t>
            </a:r>
          </a:p>
          <a:p>
            <a:pPr marL="342900" indent="-342900" fontAlgn="base">
              <a:buFont typeface="Wingdings" panose="05000000000000000000" pitchFamily="2" charset="2"/>
              <a:buChar char="ü"/>
            </a:pPr>
            <a:r>
              <a:rPr lang="en-GB" sz="2000" dirty="0" smtClean="0">
                <a:latin typeface="Arial" panose="020B0604020202020204" pitchFamily="34" charset="0"/>
                <a:cs typeface="Arial" panose="020B0604020202020204" pitchFamily="34" charset="0"/>
              </a:rPr>
              <a:t>With the knowledge, skills and motivation to make your voice heard.</a:t>
            </a:r>
            <a:endParaRPr lang="en-GB" sz="2000" dirty="0">
              <a:latin typeface="Arial" panose="020B0604020202020204" pitchFamily="34" charset="0"/>
              <a:cs typeface="Arial" panose="020B0604020202020204" pitchFamily="34" charset="0"/>
            </a:endParaRPr>
          </a:p>
        </p:txBody>
      </p:sp>
      <p:sp>
        <p:nvSpPr>
          <p:cNvPr id="4" name="Rectangle 3"/>
          <p:cNvSpPr/>
          <p:nvPr/>
        </p:nvSpPr>
        <p:spPr>
          <a:xfrm>
            <a:off x="212464" y="2259127"/>
            <a:ext cx="8719072" cy="1698927"/>
          </a:xfrm>
          <a:prstGeom prst="rect">
            <a:avLst/>
          </a:prstGeom>
        </p:spPr>
        <p:txBody>
          <a:bodyPr wrap="square">
            <a:spAutoFit/>
          </a:bodyPr>
          <a:lstStyle/>
          <a:p>
            <a:pPr lvl="0">
              <a:lnSpc>
                <a:spcPct val="90000"/>
              </a:lnSpc>
              <a:buClr>
                <a:srgbClr val="000000"/>
              </a:buClr>
              <a:buSzPts val="2800"/>
            </a:pPr>
            <a:r>
              <a:rPr lang="en-GB" sz="2000" dirty="0">
                <a:latin typeface="Arial" panose="020B0604020202020204" pitchFamily="34" charset="0"/>
                <a:cs typeface="Arial" panose="020B0604020202020204" pitchFamily="34" charset="0"/>
              </a:rPr>
              <a:t>To take an </a:t>
            </a:r>
            <a:r>
              <a:rPr lang="en-GB" sz="2400" b="1" dirty="0">
                <a:latin typeface="Arial" panose="020B0604020202020204" pitchFamily="34" charset="0"/>
                <a:cs typeface="Arial" panose="020B0604020202020204" pitchFamily="34" charset="0"/>
              </a:rPr>
              <a:t>active part </a:t>
            </a:r>
            <a:r>
              <a:rPr lang="en-GB" sz="2000" dirty="0">
                <a:latin typeface="Arial" panose="020B0604020202020204" pitchFamily="34" charset="0"/>
                <a:cs typeface="Arial" panose="020B0604020202020204" pitchFamily="34" charset="0"/>
              </a:rPr>
              <a:t>in society and make </a:t>
            </a:r>
            <a:r>
              <a:rPr lang="en-GB" sz="2400" b="1" dirty="0">
                <a:latin typeface="Arial" panose="020B0604020202020204" pitchFamily="34" charset="0"/>
                <a:cs typeface="Arial" panose="020B0604020202020204" pitchFamily="34" charset="0"/>
              </a:rPr>
              <a:t>your voice heard</a:t>
            </a:r>
            <a:r>
              <a:rPr lang="en-GB" sz="2000" dirty="0">
                <a:latin typeface="Arial" panose="020B0604020202020204" pitchFamily="34" charset="0"/>
                <a:cs typeface="Arial" panose="020B0604020202020204" pitchFamily="34" charset="0"/>
              </a:rPr>
              <a:t>, you need to know </a:t>
            </a:r>
            <a:r>
              <a:rPr lang="en-GB" sz="2400" b="1" dirty="0">
                <a:latin typeface="Arial" panose="020B0604020202020204" pitchFamily="34" charset="0"/>
                <a:cs typeface="Arial" panose="020B0604020202020204" pitchFamily="34" charset="0"/>
              </a:rPr>
              <a:t>your rights </a:t>
            </a:r>
            <a:r>
              <a:rPr lang="en-GB" sz="2000" dirty="0">
                <a:latin typeface="Arial" panose="020B0604020202020204" pitchFamily="34" charset="0"/>
                <a:cs typeface="Arial" panose="020B0604020202020204" pitchFamily="34" charset="0"/>
              </a:rPr>
              <a:t>and </a:t>
            </a:r>
            <a:r>
              <a:rPr lang="en-GB" sz="2400" b="1" dirty="0">
                <a:latin typeface="Arial" panose="020B0604020202020204" pitchFamily="34" charset="0"/>
                <a:cs typeface="Arial" panose="020B0604020202020204" pitchFamily="34" charset="0"/>
              </a:rPr>
              <a:t>responsibilities</a:t>
            </a:r>
            <a:r>
              <a:rPr lang="en-GB" sz="2000" dirty="0">
                <a:latin typeface="Arial" panose="020B0604020202020204" pitchFamily="34" charset="0"/>
                <a:cs typeface="Arial" panose="020B0604020202020204" pitchFamily="34" charset="0"/>
              </a:rPr>
              <a:t>. </a:t>
            </a:r>
            <a:endParaRPr lang="en-GB" sz="2000" dirty="0" smtClean="0">
              <a:latin typeface="Arial" panose="020B0604020202020204" pitchFamily="34" charset="0"/>
              <a:cs typeface="Arial" panose="020B0604020202020204" pitchFamily="34" charset="0"/>
            </a:endParaRPr>
          </a:p>
          <a:p>
            <a:pPr lvl="0">
              <a:lnSpc>
                <a:spcPct val="90000"/>
              </a:lnSpc>
              <a:buClr>
                <a:srgbClr val="000000"/>
              </a:buClr>
              <a:buSzPts val="2800"/>
            </a:pPr>
            <a:endParaRPr lang="en-GB" sz="2000" dirty="0">
              <a:latin typeface="Arial" panose="020B0604020202020204" pitchFamily="34" charset="0"/>
              <a:cs typeface="Arial" panose="020B0604020202020204" pitchFamily="34" charset="0"/>
            </a:endParaRPr>
          </a:p>
          <a:p>
            <a:pPr lvl="0">
              <a:lnSpc>
                <a:spcPct val="90000"/>
              </a:lnSpc>
              <a:buClr>
                <a:srgbClr val="000000"/>
              </a:buClr>
              <a:buSzPts val="2800"/>
            </a:pPr>
            <a:endParaRPr lang="en-GB" sz="2000" dirty="0" smtClean="0">
              <a:latin typeface="Arial" panose="020B0604020202020204" pitchFamily="34" charset="0"/>
              <a:cs typeface="Arial" panose="020B0604020202020204" pitchFamily="34" charset="0"/>
            </a:endParaRPr>
          </a:p>
          <a:p>
            <a:pPr lvl="0">
              <a:lnSpc>
                <a:spcPct val="90000"/>
              </a:lnSpc>
              <a:buClr>
                <a:srgbClr val="000000"/>
              </a:buClr>
              <a:buSzPts val="2800"/>
            </a:pPr>
            <a:r>
              <a:rPr lang="en-GB" sz="2800" b="1" dirty="0" smtClean="0">
                <a:latin typeface="Arial" panose="020B0604020202020204" pitchFamily="34" charset="0"/>
                <a:cs typeface="Arial" panose="020B0604020202020204" pitchFamily="34" charset="0"/>
              </a:rPr>
              <a:t>We </a:t>
            </a:r>
            <a:r>
              <a:rPr lang="en-GB" sz="2800" b="1" dirty="0">
                <a:latin typeface="Arial" panose="020B0604020202020204" pitchFamily="34" charset="0"/>
                <a:cs typeface="Arial" panose="020B0604020202020204" pitchFamily="34" charset="0"/>
              </a:rPr>
              <a:t>think you should leave school …  </a:t>
            </a:r>
          </a:p>
        </p:txBody>
      </p:sp>
      <p:pic>
        <p:nvPicPr>
          <p:cNvPr id="11" name="Picture 10">
            <a:extLst>
              <a:ext uri="{FF2B5EF4-FFF2-40B4-BE49-F238E27FC236}">
                <a16:creationId xmlns="" xmlns:a16="http://schemas.microsoft.com/office/drawing/2014/main" id="{A13F4DF3-B421-4870-B5B7-508F1A3CBE4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41110" y="1106373"/>
            <a:ext cx="940303" cy="1054854"/>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1950" y="3570255"/>
            <a:ext cx="2602050" cy="2602050"/>
          </a:xfrm>
          <a:prstGeom prst="rect">
            <a:avLst/>
          </a:prstGeom>
        </p:spPr>
      </p:pic>
    </p:spTree>
    <p:extLst>
      <p:ext uri="{BB962C8B-B14F-4D97-AF65-F5344CB8AC3E}">
        <p14:creationId xmlns:p14="http://schemas.microsoft.com/office/powerpoint/2010/main" val="427376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87" y="483073"/>
            <a:ext cx="9142413" cy="60410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0" y="5989764"/>
            <a:ext cx="9144000" cy="865668"/>
          </a:xfrm>
          <a:custGeom>
            <a:avLst/>
            <a:gdLst>
              <a:gd name="connsiteX0" fmla="*/ 9144000 w 9144000"/>
              <a:gd name="connsiteY0" fmla="*/ 0 h 865668"/>
              <a:gd name="connsiteX1" fmla="*/ 9144000 w 9144000"/>
              <a:gd name="connsiteY1" fmla="*/ 481259 h 865668"/>
              <a:gd name="connsiteX2" fmla="*/ 9144000 w 9144000"/>
              <a:gd name="connsiteY2" fmla="*/ 655455 h 865668"/>
              <a:gd name="connsiteX3" fmla="*/ 9144000 w 9144000"/>
              <a:gd name="connsiteY3" fmla="*/ 865668 h 865668"/>
              <a:gd name="connsiteX4" fmla="*/ 0 w 9144000"/>
              <a:gd name="connsiteY4" fmla="*/ 865668 h 865668"/>
              <a:gd name="connsiteX5" fmla="*/ 0 w 9144000"/>
              <a:gd name="connsiteY5" fmla="*/ 655455 h 865668"/>
              <a:gd name="connsiteX6" fmla="*/ 0 w 9144000"/>
              <a:gd name="connsiteY6" fmla="*/ 481259 h 865668"/>
              <a:gd name="connsiteX7" fmla="*/ 0 w 9144000"/>
              <a:gd name="connsiteY7" fmla="*/ 356050 h 86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865668">
                <a:moveTo>
                  <a:pt x="9144000" y="0"/>
                </a:moveTo>
                <a:lnTo>
                  <a:pt x="9144000" y="481259"/>
                </a:lnTo>
                <a:lnTo>
                  <a:pt x="9144000" y="655455"/>
                </a:lnTo>
                <a:lnTo>
                  <a:pt x="9144000" y="865668"/>
                </a:lnTo>
                <a:lnTo>
                  <a:pt x="0" y="865668"/>
                </a:lnTo>
                <a:lnTo>
                  <a:pt x="0" y="655455"/>
                </a:lnTo>
                <a:lnTo>
                  <a:pt x="0" y="481259"/>
                </a:lnTo>
                <a:lnTo>
                  <a:pt x="0" y="3560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0" y="1"/>
            <a:ext cx="9144000" cy="1140117"/>
          </a:xfrm>
          <a:custGeom>
            <a:avLst/>
            <a:gdLst>
              <a:gd name="connsiteX0" fmla="*/ 0 w 9144000"/>
              <a:gd name="connsiteY0" fmla="*/ 0 h 1140117"/>
              <a:gd name="connsiteX1" fmla="*/ 9144000 w 9144000"/>
              <a:gd name="connsiteY1" fmla="*/ 0 h 1140117"/>
              <a:gd name="connsiteX2" fmla="*/ 9144000 w 9144000"/>
              <a:gd name="connsiteY2" fmla="*/ 484662 h 1140117"/>
              <a:gd name="connsiteX3" fmla="*/ 9144000 w 9144000"/>
              <a:gd name="connsiteY3" fmla="*/ 760270 h 1140117"/>
              <a:gd name="connsiteX4" fmla="*/ 9144000 w 9144000"/>
              <a:gd name="connsiteY4" fmla="*/ 784067 h 1140117"/>
              <a:gd name="connsiteX5" fmla="*/ 0 w 9144000"/>
              <a:gd name="connsiteY5" fmla="*/ 1140117 h 1140117"/>
              <a:gd name="connsiteX6" fmla="*/ 0 w 9144000"/>
              <a:gd name="connsiteY6" fmla="*/ 760270 h 1140117"/>
              <a:gd name="connsiteX7" fmla="*/ 0 w 9144000"/>
              <a:gd name="connsiteY7" fmla="*/ 484662 h 11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140117">
                <a:moveTo>
                  <a:pt x="0" y="0"/>
                </a:moveTo>
                <a:lnTo>
                  <a:pt x="9144000" y="0"/>
                </a:lnTo>
                <a:lnTo>
                  <a:pt x="9144000" y="484662"/>
                </a:lnTo>
                <a:lnTo>
                  <a:pt x="9144000" y="760270"/>
                </a:lnTo>
                <a:lnTo>
                  <a:pt x="9144000" y="784067"/>
                </a:lnTo>
                <a:lnTo>
                  <a:pt x="0" y="1140117"/>
                </a:lnTo>
                <a:lnTo>
                  <a:pt x="0" y="760270"/>
                </a:lnTo>
                <a:lnTo>
                  <a:pt x="0" y="4846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275445" y="268625"/>
            <a:ext cx="923769" cy="1033742"/>
          </a:xfrm>
          <a:prstGeom prst="rect">
            <a:avLst/>
          </a:prstGeom>
        </p:spPr>
      </p:pic>
      <p:sp>
        <p:nvSpPr>
          <p:cNvPr id="25" name="TextBox 24"/>
          <p:cNvSpPr txBox="1"/>
          <p:nvPr/>
        </p:nvSpPr>
        <p:spPr>
          <a:xfrm>
            <a:off x="974360" y="6455323"/>
            <a:ext cx="5111646" cy="246221"/>
          </a:xfrm>
          <a:prstGeom prst="rect">
            <a:avLst/>
          </a:prstGeom>
          <a:noFill/>
        </p:spPr>
        <p:txBody>
          <a:bodyPr wrap="square" rtlCol="0">
            <a:spAutoFit/>
          </a:bodyPr>
          <a:lstStyle/>
          <a:p>
            <a:r>
              <a:rPr lang="en-US" sz="1000" dirty="0">
                <a:solidFill>
                  <a:schemeClr val="bg2">
                    <a:lumMod val="50000"/>
                  </a:schemeClr>
                </a:solidFill>
                <a:latin typeface="Arial" charset="0"/>
                <a:ea typeface="Arial" charset="0"/>
                <a:cs typeface="Arial" charset="0"/>
              </a:rPr>
              <a:t>© Young Citizens</a:t>
            </a:r>
          </a:p>
        </p:txBody>
      </p:sp>
      <p:sp>
        <p:nvSpPr>
          <p:cNvPr id="26" name="TextBox 25"/>
          <p:cNvSpPr txBox="1"/>
          <p:nvPr/>
        </p:nvSpPr>
        <p:spPr>
          <a:xfrm>
            <a:off x="464697" y="6293278"/>
            <a:ext cx="794478" cy="461665"/>
          </a:xfrm>
          <a:prstGeom prst="rect">
            <a:avLst/>
          </a:prstGeom>
          <a:noFill/>
        </p:spPr>
        <p:txBody>
          <a:bodyPr wrap="square" rtlCol="0">
            <a:spAutoFit/>
          </a:bodyPr>
          <a:lstStyle/>
          <a:p>
            <a:pPr defTabSz="342892"/>
            <a:r>
              <a:rPr lang="en-GB" sz="2400" b="1" dirty="0" smtClean="0">
                <a:solidFill>
                  <a:schemeClr val="accent4"/>
                </a:solidFill>
                <a:latin typeface="Century Gothic" panose="020B0502020202020204" pitchFamily="34" charset="0"/>
                <a:ea typeface="Verdana" panose="020B0604030504040204" pitchFamily="34" charset="0"/>
                <a:cs typeface="Arial" panose="020B0604020202020204" pitchFamily="34" charset="0"/>
              </a:rPr>
              <a:t>4</a:t>
            </a:r>
            <a:endParaRPr lang="en-US" sz="2400" b="1" dirty="0">
              <a:solidFill>
                <a:schemeClr val="accent4"/>
              </a:solidFill>
              <a:latin typeface="Century Gothic" panose="020B0502020202020204" pitchFamily="34" charset="0"/>
              <a:ea typeface="Verdana" panose="020B0604030504040204" pitchFamily="34" charset="0"/>
              <a:cs typeface="Arial" panose="020B0604020202020204" pitchFamily="34" charset="0"/>
            </a:endParaRPr>
          </a:p>
        </p:txBody>
      </p:sp>
      <p:sp>
        <p:nvSpPr>
          <p:cNvPr id="2" name="TextBox 1"/>
          <p:cNvSpPr txBox="1"/>
          <p:nvPr/>
        </p:nvSpPr>
        <p:spPr>
          <a:xfrm>
            <a:off x="207283" y="1408742"/>
            <a:ext cx="8729434" cy="923330"/>
          </a:xfrm>
          <a:prstGeom prst="rect">
            <a:avLst/>
          </a:prstGeom>
          <a:noFill/>
        </p:spPr>
        <p:txBody>
          <a:bodyPr wrap="square" rtlCol="0">
            <a:spAutoFit/>
          </a:bodyPr>
          <a:lstStyle/>
          <a:p>
            <a:pPr lvl="0">
              <a:lnSpc>
                <a:spcPct val="90000"/>
              </a:lnSpc>
              <a:buClr>
                <a:srgbClr val="000000"/>
              </a:buClr>
              <a:buSzPts val="2800"/>
            </a:pPr>
            <a:r>
              <a:rPr lang="en-GB" sz="3600" b="1" dirty="0" smtClean="0">
                <a:latin typeface="Arial" panose="020B0604020202020204" pitchFamily="34" charset="0"/>
                <a:cs typeface="Arial" panose="020B0604020202020204" pitchFamily="34" charset="0"/>
              </a:rPr>
              <a:t>But that doesn’t always happen</a:t>
            </a:r>
          </a:p>
          <a:p>
            <a:pPr>
              <a:lnSpc>
                <a:spcPct val="90000"/>
              </a:lnSpc>
              <a:buClr>
                <a:srgbClr val="000000"/>
              </a:buClr>
              <a:buSzPts val="2800"/>
            </a:pPr>
            <a:endParaRPr lang="en-GB" sz="2400" dirty="0" smtClean="0">
              <a:latin typeface="Arial" panose="020B0604020202020204" pitchFamily="34" charset="0"/>
              <a:cs typeface="Arial" panose="020B0604020202020204" pitchFamily="34" charset="0"/>
            </a:endParaRPr>
          </a:p>
        </p:txBody>
      </p:sp>
      <p:sp>
        <p:nvSpPr>
          <p:cNvPr id="3" name="Rectangle 2"/>
          <p:cNvSpPr/>
          <p:nvPr/>
        </p:nvSpPr>
        <p:spPr>
          <a:xfrm>
            <a:off x="2396841" y="3600418"/>
            <a:ext cx="6717137" cy="2308324"/>
          </a:xfrm>
          <a:prstGeom prst="rect">
            <a:avLst/>
          </a:prstGeom>
        </p:spPr>
        <p:txBody>
          <a:bodyPr wrap="square">
            <a:spAutoFit/>
          </a:bodyPr>
          <a:lstStyle/>
          <a:p>
            <a:pPr>
              <a:buClr>
                <a:srgbClr val="000000"/>
              </a:buClr>
              <a:buSzPts val="2800"/>
            </a:pPr>
            <a:endParaRPr lang="en-GB" sz="2400" dirty="0">
              <a:latin typeface="Arial" panose="020B0604020202020204" pitchFamily="34" charset="0"/>
              <a:cs typeface="Arial" panose="020B0604020202020204" pitchFamily="34" charset="0"/>
            </a:endParaRPr>
          </a:p>
          <a:p>
            <a:pPr marL="342900" indent="-342900">
              <a:buClr>
                <a:srgbClr val="000000"/>
              </a:buClr>
              <a:buSzPts val="2800"/>
              <a:buFont typeface="Arial" panose="020B0604020202020204" pitchFamily="34" charset="0"/>
              <a:buChar char="•"/>
            </a:pPr>
            <a:r>
              <a:rPr lang="en-GB" sz="2400" dirty="0">
                <a:latin typeface="Arial" panose="020B0604020202020204" pitchFamily="34" charset="0"/>
                <a:cs typeface="Arial" panose="020B0604020202020204" pitchFamily="34" charset="0"/>
              </a:rPr>
              <a:t>60% of people </a:t>
            </a:r>
            <a:r>
              <a:rPr lang="en-GB" sz="2400" dirty="0" smtClean="0">
                <a:latin typeface="Arial" panose="020B0604020202020204" pitchFamily="34" charset="0"/>
                <a:cs typeface="Arial" panose="020B0604020202020204" pitchFamily="34" charset="0"/>
              </a:rPr>
              <a:t>experienced </a:t>
            </a:r>
            <a:r>
              <a:rPr lang="en-GB" sz="2400" dirty="0">
                <a:latin typeface="Arial" panose="020B0604020202020204" pitchFamily="34" charset="0"/>
                <a:cs typeface="Arial" panose="020B0604020202020204" pitchFamily="34" charset="0"/>
              </a:rPr>
              <a:t>a legal problem. </a:t>
            </a:r>
            <a:endParaRPr lang="en-GB" sz="2400" dirty="0" smtClean="0">
              <a:latin typeface="Arial" panose="020B0604020202020204" pitchFamily="34" charset="0"/>
              <a:cs typeface="Arial" panose="020B0604020202020204" pitchFamily="34" charset="0"/>
            </a:endParaRPr>
          </a:p>
          <a:p>
            <a:pPr marL="342900" indent="-342900">
              <a:buClr>
                <a:srgbClr val="000000"/>
              </a:buClr>
              <a:buSzPts val="2800"/>
              <a:buFont typeface="Arial" panose="020B0604020202020204" pitchFamily="34" charset="0"/>
              <a:buChar char="•"/>
            </a:pPr>
            <a:r>
              <a:rPr lang="en-GB" sz="2400" dirty="0" smtClean="0">
                <a:latin typeface="Arial" panose="020B0604020202020204" pitchFamily="34" charset="0"/>
                <a:cs typeface="Arial" panose="020B0604020202020204" pitchFamily="34" charset="0"/>
              </a:rPr>
              <a:t>48</a:t>
            </a:r>
            <a:r>
              <a:rPr lang="en-GB" sz="2400" dirty="0">
                <a:latin typeface="Arial" panose="020B0604020202020204" pitchFamily="34" charset="0"/>
                <a:cs typeface="Arial" panose="020B0604020202020204" pitchFamily="34" charset="0"/>
              </a:rPr>
              <a:t>% of them </a:t>
            </a:r>
            <a:r>
              <a:rPr lang="en-GB" sz="2400" dirty="0" smtClean="0">
                <a:latin typeface="Arial" panose="020B0604020202020204" pitchFamily="34" charset="0"/>
                <a:cs typeface="Arial" panose="020B0604020202020204" pitchFamily="34" charset="0"/>
              </a:rPr>
              <a:t>felt </a:t>
            </a:r>
            <a:r>
              <a:rPr lang="en-GB" sz="2400" dirty="0">
                <a:latin typeface="Arial" panose="020B0604020202020204" pitchFamily="34" charset="0"/>
                <a:cs typeface="Arial" panose="020B0604020202020204" pitchFamily="34" charset="0"/>
              </a:rPr>
              <a:t>their legal needs were not met.</a:t>
            </a:r>
          </a:p>
          <a:p>
            <a:pPr marL="342900" lvl="0" indent="-342900">
              <a:buClr>
                <a:srgbClr val="000000"/>
              </a:buClr>
              <a:buSzPts val="2800"/>
              <a:buFont typeface="Arial" panose="020B0604020202020204" pitchFamily="34" charset="0"/>
              <a:buChar char="•"/>
            </a:pPr>
            <a:r>
              <a:rPr lang="en-GB" sz="2400" dirty="0">
                <a:latin typeface="Arial" panose="020B0604020202020204" pitchFamily="34" charset="0"/>
                <a:cs typeface="Arial" panose="020B0604020202020204" pitchFamily="34" charset="0"/>
              </a:rPr>
              <a:t>This percentage was higher for younger people.</a:t>
            </a:r>
            <a:endParaRPr lang="en-US" sz="2400" b="1" dirty="0">
              <a:latin typeface="Arial" panose="020B0604020202020204" pitchFamily="34" charset="0"/>
              <a:ea typeface="Verdana" panose="020B0604030504040204" pitchFamily="34" charset="0"/>
              <a:cs typeface="Arial" panose="020B0604020202020204" pitchFamily="34" charset="0"/>
            </a:endParaRPr>
          </a:p>
        </p:txBody>
      </p:sp>
      <p:sp>
        <p:nvSpPr>
          <p:cNvPr id="4" name="TextBox 3"/>
          <p:cNvSpPr txBox="1"/>
          <p:nvPr/>
        </p:nvSpPr>
        <p:spPr>
          <a:xfrm>
            <a:off x="207283" y="2158344"/>
            <a:ext cx="7452360" cy="1107996"/>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36% of people surveyed have low confidence in </a:t>
            </a:r>
            <a:endParaRPr lang="en-GB" sz="24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their </a:t>
            </a:r>
            <a:r>
              <a:rPr lang="en-GB" sz="2400" dirty="0">
                <a:latin typeface="Arial" panose="020B0604020202020204" pitchFamily="34" charset="0"/>
                <a:cs typeface="Arial" panose="020B0604020202020204" pitchFamily="34" charset="0"/>
              </a:rPr>
              <a:t>ability to get a fair outcome in legal situations. </a:t>
            </a:r>
          </a:p>
          <a:p>
            <a:pPr algn="r"/>
            <a:endParaRPr lang="en-GB"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2467" y="1790735"/>
            <a:ext cx="2198709" cy="1774205"/>
          </a:xfrm>
          <a:prstGeom prst="rect">
            <a:avLst/>
          </a:prstGeom>
        </p:spPr>
      </p:pic>
      <p:pic>
        <p:nvPicPr>
          <p:cNvPr id="12" name="Picture 11">
            <a:extLst>
              <a:ext uri="{FF2B5EF4-FFF2-40B4-BE49-F238E27FC236}">
                <a16:creationId xmlns="" xmlns:a16="http://schemas.microsoft.com/office/drawing/2014/main" id="{A13F4DF3-B421-4870-B5B7-508F1A3CBE4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7904" y="3382699"/>
            <a:ext cx="1962620" cy="2201713"/>
          </a:xfrm>
          <a:prstGeom prst="rect">
            <a:avLst/>
          </a:prstGeom>
        </p:spPr>
      </p:pic>
      <p:sp>
        <p:nvSpPr>
          <p:cNvPr id="7" name="TextBox 6"/>
          <p:cNvSpPr txBox="1"/>
          <p:nvPr/>
        </p:nvSpPr>
        <p:spPr>
          <a:xfrm>
            <a:off x="2480310" y="3266340"/>
            <a:ext cx="4251960" cy="800219"/>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In the last four years:</a:t>
            </a:r>
          </a:p>
          <a:p>
            <a:endParaRPr lang="en-GB" dirty="0"/>
          </a:p>
        </p:txBody>
      </p:sp>
    </p:spTree>
    <p:extLst>
      <p:ext uri="{BB962C8B-B14F-4D97-AF65-F5344CB8AC3E}">
        <p14:creationId xmlns:p14="http://schemas.microsoft.com/office/powerpoint/2010/main" val="67370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87" y="483073"/>
            <a:ext cx="9142413" cy="60410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0" y="5989764"/>
            <a:ext cx="9144000" cy="865668"/>
          </a:xfrm>
          <a:custGeom>
            <a:avLst/>
            <a:gdLst>
              <a:gd name="connsiteX0" fmla="*/ 9144000 w 9144000"/>
              <a:gd name="connsiteY0" fmla="*/ 0 h 865668"/>
              <a:gd name="connsiteX1" fmla="*/ 9144000 w 9144000"/>
              <a:gd name="connsiteY1" fmla="*/ 481259 h 865668"/>
              <a:gd name="connsiteX2" fmla="*/ 9144000 w 9144000"/>
              <a:gd name="connsiteY2" fmla="*/ 655455 h 865668"/>
              <a:gd name="connsiteX3" fmla="*/ 9144000 w 9144000"/>
              <a:gd name="connsiteY3" fmla="*/ 865668 h 865668"/>
              <a:gd name="connsiteX4" fmla="*/ 0 w 9144000"/>
              <a:gd name="connsiteY4" fmla="*/ 865668 h 865668"/>
              <a:gd name="connsiteX5" fmla="*/ 0 w 9144000"/>
              <a:gd name="connsiteY5" fmla="*/ 655455 h 865668"/>
              <a:gd name="connsiteX6" fmla="*/ 0 w 9144000"/>
              <a:gd name="connsiteY6" fmla="*/ 481259 h 865668"/>
              <a:gd name="connsiteX7" fmla="*/ 0 w 9144000"/>
              <a:gd name="connsiteY7" fmla="*/ 356050 h 86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865668">
                <a:moveTo>
                  <a:pt x="9144000" y="0"/>
                </a:moveTo>
                <a:lnTo>
                  <a:pt x="9144000" y="481259"/>
                </a:lnTo>
                <a:lnTo>
                  <a:pt x="9144000" y="655455"/>
                </a:lnTo>
                <a:lnTo>
                  <a:pt x="9144000" y="865668"/>
                </a:lnTo>
                <a:lnTo>
                  <a:pt x="0" y="865668"/>
                </a:lnTo>
                <a:lnTo>
                  <a:pt x="0" y="655455"/>
                </a:lnTo>
                <a:lnTo>
                  <a:pt x="0" y="481259"/>
                </a:lnTo>
                <a:lnTo>
                  <a:pt x="0" y="3560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0" y="1"/>
            <a:ext cx="9144000" cy="1140117"/>
          </a:xfrm>
          <a:custGeom>
            <a:avLst/>
            <a:gdLst>
              <a:gd name="connsiteX0" fmla="*/ 0 w 9144000"/>
              <a:gd name="connsiteY0" fmla="*/ 0 h 1140117"/>
              <a:gd name="connsiteX1" fmla="*/ 9144000 w 9144000"/>
              <a:gd name="connsiteY1" fmla="*/ 0 h 1140117"/>
              <a:gd name="connsiteX2" fmla="*/ 9144000 w 9144000"/>
              <a:gd name="connsiteY2" fmla="*/ 484662 h 1140117"/>
              <a:gd name="connsiteX3" fmla="*/ 9144000 w 9144000"/>
              <a:gd name="connsiteY3" fmla="*/ 760270 h 1140117"/>
              <a:gd name="connsiteX4" fmla="*/ 9144000 w 9144000"/>
              <a:gd name="connsiteY4" fmla="*/ 784067 h 1140117"/>
              <a:gd name="connsiteX5" fmla="*/ 0 w 9144000"/>
              <a:gd name="connsiteY5" fmla="*/ 1140117 h 1140117"/>
              <a:gd name="connsiteX6" fmla="*/ 0 w 9144000"/>
              <a:gd name="connsiteY6" fmla="*/ 760270 h 1140117"/>
              <a:gd name="connsiteX7" fmla="*/ 0 w 9144000"/>
              <a:gd name="connsiteY7" fmla="*/ 484662 h 11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140117">
                <a:moveTo>
                  <a:pt x="0" y="0"/>
                </a:moveTo>
                <a:lnTo>
                  <a:pt x="9144000" y="0"/>
                </a:lnTo>
                <a:lnTo>
                  <a:pt x="9144000" y="484662"/>
                </a:lnTo>
                <a:lnTo>
                  <a:pt x="9144000" y="760270"/>
                </a:lnTo>
                <a:lnTo>
                  <a:pt x="9144000" y="784067"/>
                </a:lnTo>
                <a:lnTo>
                  <a:pt x="0" y="1140117"/>
                </a:lnTo>
                <a:lnTo>
                  <a:pt x="0" y="760270"/>
                </a:lnTo>
                <a:lnTo>
                  <a:pt x="0" y="4846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275445" y="268625"/>
            <a:ext cx="923769" cy="1033742"/>
          </a:xfrm>
          <a:prstGeom prst="rect">
            <a:avLst/>
          </a:prstGeom>
        </p:spPr>
      </p:pic>
      <p:sp>
        <p:nvSpPr>
          <p:cNvPr id="25" name="TextBox 24"/>
          <p:cNvSpPr txBox="1"/>
          <p:nvPr/>
        </p:nvSpPr>
        <p:spPr>
          <a:xfrm>
            <a:off x="974360" y="6455323"/>
            <a:ext cx="5111646" cy="246221"/>
          </a:xfrm>
          <a:prstGeom prst="rect">
            <a:avLst/>
          </a:prstGeom>
          <a:noFill/>
        </p:spPr>
        <p:txBody>
          <a:bodyPr wrap="square" rtlCol="0">
            <a:spAutoFit/>
          </a:bodyPr>
          <a:lstStyle/>
          <a:p>
            <a:r>
              <a:rPr lang="en-US" sz="1000" dirty="0">
                <a:solidFill>
                  <a:schemeClr val="bg2">
                    <a:lumMod val="50000"/>
                  </a:schemeClr>
                </a:solidFill>
                <a:latin typeface="Arial" charset="0"/>
                <a:ea typeface="Arial" charset="0"/>
                <a:cs typeface="Arial" charset="0"/>
              </a:rPr>
              <a:t>© Young Citizens</a:t>
            </a:r>
          </a:p>
        </p:txBody>
      </p:sp>
      <p:sp>
        <p:nvSpPr>
          <p:cNvPr id="26" name="TextBox 25"/>
          <p:cNvSpPr txBox="1"/>
          <p:nvPr/>
        </p:nvSpPr>
        <p:spPr>
          <a:xfrm>
            <a:off x="464697" y="6293278"/>
            <a:ext cx="794478" cy="461665"/>
          </a:xfrm>
          <a:prstGeom prst="rect">
            <a:avLst/>
          </a:prstGeom>
          <a:noFill/>
        </p:spPr>
        <p:txBody>
          <a:bodyPr wrap="square" rtlCol="0">
            <a:spAutoFit/>
          </a:bodyPr>
          <a:lstStyle/>
          <a:p>
            <a:pPr defTabSz="342892"/>
            <a:r>
              <a:rPr lang="en-GB" sz="2400" b="1" dirty="0" smtClean="0">
                <a:solidFill>
                  <a:schemeClr val="accent4"/>
                </a:solidFill>
                <a:latin typeface="Century Gothic" panose="020B0502020202020204" pitchFamily="34" charset="0"/>
                <a:ea typeface="Verdana" panose="020B0604030504040204" pitchFamily="34" charset="0"/>
                <a:cs typeface="Arial" panose="020B0604020202020204" pitchFamily="34" charset="0"/>
              </a:rPr>
              <a:t>5</a:t>
            </a:r>
            <a:endParaRPr lang="en-US" sz="2400" b="1" dirty="0">
              <a:solidFill>
                <a:schemeClr val="accent4"/>
              </a:solidFill>
              <a:latin typeface="Century Gothic" panose="020B0502020202020204" pitchFamily="34" charset="0"/>
              <a:ea typeface="Verdana" panose="020B0604030504040204" pitchFamily="34" charset="0"/>
              <a:cs typeface="Arial" panose="020B0604020202020204" pitchFamily="34" charset="0"/>
            </a:endParaRPr>
          </a:p>
        </p:txBody>
      </p:sp>
      <p:sp>
        <p:nvSpPr>
          <p:cNvPr id="2" name="TextBox 1"/>
          <p:cNvSpPr txBox="1"/>
          <p:nvPr/>
        </p:nvSpPr>
        <p:spPr>
          <a:xfrm>
            <a:off x="3143249" y="1377675"/>
            <a:ext cx="5816327" cy="2187265"/>
          </a:xfrm>
          <a:prstGeom prst="rect">
            <a:avLst/>
          </a:prstGeom>
          <a:noFill/>
        </p:spPr>
        <p:txBody>
          <a:bodyPr wrap="square" rtlCol="0">
            <a:spAutoFit/>
          </a:bodyPr>
          <a:lstStyle/>
          <a:p>
            <a:pPr>
              <a:lnSpc>
                <a:spcPct val="90000"/>
              </a:lnSpc>
              <a:buClr>
                <a:srgbClr val="000000"/>
              </a:buClr>
              <a:buSzPts val="2800"/>
            </a:pPr>
            <a:r>
              <a:rPr lang="en-GB" sz="2800" dirty="0" smtClean="0">
                <a:solidFill>
                  <a:srgbClr val="000000"/>
                </a:solidFill>
                <a:latin typeface="Arial" panose="020B0604020202020204" pitchFamily="34" charset="0"/>
                <a:ea typeface="Helvetica Neue"/>
                <a:cs typeface="Arial" panose="020B0604020202020204" pitchFamily="34" charset="0"/>
                <a:sym typeface="Helvetica Neue"/>
              </a:rPr>
              <a:t>A </a:t>
            </a:r>
            <a:r>
              <a:rPr lang="en-GB" sz="3200" b="1" dirty="0">
                <a:solidFill>
                  <a:srgbClr val="000000"/>
                </a:solidFill>
                <a:latin typeface="Arial" panose="020B0604020202020204" pitchFamily="34" charset="0"/>
                <a:ea typeface="Helvetica Neue"/>
                <a:cs typeface="Arial" panose="020B0604020202020204" pitchFamily="34" charset="0"/>
                <a:sym typeface="Helvetica Neue"/>
              </a:rPr>
              <a:t>national campaign </a:t>
            </a:r>
            <a:r>
              <a:rPr lang="en-GB" sz="2800" dirty="0">
                <a:solidFill>
                  <a:srgbClr val="000000"/>
                </a:solidFill>
                <a:latin typeface="Arial" panose="020B0604020202020204" pitchFamily="34" charset="0"/>
                <a:ea typeface="Helvetica Neue"/>
                <a:cs typeface="Arial" panose="020B0604020202020204" pitchFamily="34" charset="0"/>
                <a:sym typeface="Helvetica Neue"/>
              </a:rPr>
              <a:t>to </a:t>
            </a:r>
            <a:r>
              <a:rPr lang="en-GB" sz="2800" dirty="0" smtClean="0">
                <a:solidFill>
                  <a:srgbClr val="000000"/>
                </a:solidFill>
                <a:latin typeface="Arial" panose="020B0604020202020204" pitchFamily="34" charset="0"/>
                <a:ea typeface="Helvetica Neue"/>
                <a:cs typeface="Arial" panose="020B0604020202020204" pitchFamily="34" charset="0"/>
                <a:sym typeface="Helvetica Neue"/>
              </a:rPr>
              <a:t>make sure </a:t>
            </a:r>
            <a:r>
              <a:rPr lang="en-GB" sz="3200" b="1" dirty="0" smtClean="0">
                <a:solidFill>
                  <a:srgbClr val="000000"/>
                </a:solidFill>
                <a:latin typeface="Arial" panose="020B0604020202020204" pitchFamily="34" charset="0"/>
                <a:ea typeface="Helvetica Neue"/>
                <a:cs typeface="Arial" panose="020B0604020202020204" pitchFamily="34" charset="0"/>
                <a:sym typeface="Helvetica Neue"/>
              </a:rPr>
              <a:t>all young people </a:t>
            </a:r>
            <a:r>
              <a:rPr lang="en-GB" sz="2800" dirty="0" smtClean="0">
                <a:solidFill>
                  <a:srgbClr val="000000"/>
                </a:solidFill>
                <a:latin typeface="Arial" panose="020B0604020202020204" pitchFamily="34" charset="0"/>
                <a:ea typeface="Helvetica Neue"/>
                <a:cs typeface="Arial" panose="020B0604020202020204" pitchFamily="34" charset="0"/>
                <a:sym typeface="Helvetica Neue"/>
              </a:rPr>
              <a:t>have the opportunity to develop their </a:t>
            </a:r>
          </a:p>
          <a:p>
            <a:pPr>
              <a:lnSpc>
                <a:spcPct val="90000"/>
              </a:lnSpc>
              <a:buClr>
                <a:srgbClr val="000000"/>
              </a:buClr>
              <a:buSzPts val="2800"/>
            </a:pPr>
            <a:r>
              <a:rPr lang="en-GB" sz="3200" b="1" dirty="0" smtClean="0">
                <a:solidFill>
                  <a:srgbClr val="000000"/>
                </a:solidFill>
                <a:latin typeface="Arial" panose="020B0604020202020204" pitchFamily="34" charset="0"/>
                <a:ea typeface="Helvetica Neue"/>
                <a:cs typeface="Arial" panose="020B0604020202020204" pitchFamily="34" charset="0"/>
                <a:sym typeface="Helvetica Neue"/>
              </a:rPr>
              <a:t>legal literacy skills </a:t>
            </a:r>
            <a:r>
              <a:rPr lang="en-GB" sz="2800" dirty="0" smtClean="0">
                <a:solidFill>
                  <a:srgbClr val="000000"/>
                </a:solidFill>
                <a:latin typeface="Arial" panose="020B0604020202020204" pitchFamily="34" charset="0"/>
                <a:ea typeface="Helvetica Neue"/>
                <a:cs typeface="Arial" panose="020B0604020202020204" pitchFamily="34" charset="0"/>
                <a:sym typeface="Helvetica Neue"/>
              </a:rPr>
              <a:t>at school. </a:t>
            </a:r>
            <a:endParaRPr lang="en-GB" sz="2800" dirty="0">
              <a:solidFill>
                <a:srgbClr val="000000"/>
              </a:solidFill>
              <a:latin typeface="Arial" panose="020B0604020202020204" pitchFamily="34" charset="0"/>
              <a:ea typeface="Helvetica Neue"/>
              <a:cs typeface="Arial" panose="020B0604020202020204" pitchFamily="34" charset="0"/>
              <a:sym typeface="Helvetica Neue"/>
            </a:endParaRPr>
          </a:p>
          <a:p>
            <a:pPr lvl="0">
              <a:lnSpc>
                <a:spcPct val="90000"/>
              </a:lnSpc>
              <a:spcBef>
                <a:spcPts val="1000"/>
              </a:spcBef>
              <a:buClr>
                <a:srgbClr val="000000"/>
              </a:buClr>
              <a:buSzPts val="2800"/>
            </a:pPr>
            <a:endParaRPr lang="en-GB" dirty="0">
              <a:solidFill>
                <a:srgbClr val="000000"/>
              </a:solidFill>
              <a:latin typeface="Arial" panose="020B0604020202020204" pitchFamily="34" charset="0"/>
              <a:ea typeface="Helvetica Neue"/>
              <a:cs typeface="Arial" panose="020B0604020202020204" pitchFamily="34" charset="0"/>
              <a:sym typeface="Helvetica Neue"/>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445" y="1087414"/>
            <a:ext cx="2419629" cy="2419629"/>
          </a:xfrm>
          <a:prstGeom prst="rect">
            <a:avLst/>
          </a:prstGeom>
        </p:spPr>
      </p:pic>
      <p:sp>
        <p:nvSpPr>
          <p:cNvPr id="3" name="Rectangle 2"/>
          <p:cNvSpPr/>
          <p:nvPr/>
        </p:nvSpPr>
        <p:spPr>
          <a:xfrm>
            <a:off x="275445" y="3198122"/>
            <a:ext cx="8684132" cy="2585323"/>
          </a:xfrm>
          <a:prstGeom prst="rect">
            <a:avLst/>
          </a:prstGeom>
        </p:spPr>
        <p:txBody>
          <a:bodyPr wrap="square">
            <a:spAutoFit/>
          </a:bodyPr>
          <a:lstStyle/>
          <a:p>
            <a:pPr lvl="0">
              <a:lnSpc>
                <a:spcPct val="90000"/>
              </a:lnSpc>
              <a:buClr>
                <a:srgbClr val="000000"/>
              </a:buClr>
              <a:buSzPts val="2800"/>
            </a:pPr>
            <a:endParaRPr lang="en-GB" sz="2400" b="1" dirty="0">
              <a:latin typeface="Arial" panose="020B0604020202020204" pitchFamily="34" charset="0"/>
              <a:cs typeface="Arial" panose="020B0604020202020204" pitchFamily="34" charset="0"/>
            </a:endParaRPr>
          </a:p>
          <a:p>
            <a:pPr lvl="0">
              <a:lnSpc>
                <a:spcPct val="90000"/>
              </a:lnSpc>
              <a:buClr>
                <a:srgbClr val="000000"/>
              </a:buClr>
              <a:buSzPts val="2800"/>
            </a:pPr>
            <a:r>
              <a:rPr lang="en-GB" sz="2400" dirty="0">
                <a:latin typeface="Arial" panose="020B0604020202020204" pitchFamily="34" charset="0"/>
                <a:cs typeface="Arial" panose="020B0604020202020204" pitchFamily="34" charset="0"/>
              </a:rPr>
              <a:t>Since 2020 over </a:t>
            </a:r>
            <a:r>
              <a:rPr lang="en-GB" sz="2800" b="1" dirty="0">
                <a:latin typeface="Arial" panose="020B0604020202020204" pitchFamily="34" charset="0"/>
                <a:cs typeface="Arial" panose="020B0604020202020204" pitchFamily="34" charset="0"/>
              </a:rPr>
              <a:t>150,000 </a:t>
            </a:r>
            <a:endParaRPr lang="en-GB" sz="2800" b="1" dirty="0" smtClean="0">
              <a:latin typeface="Arial" panose="020B0604020202020204" pitchFamily="34" charset="0"/>
              <a:cs typeface="Arial" panose="020B0604020202020204" pitchFamily="34" charset="0"/>
            </a:endParaRPr>
          </a:p>
          <a:p>
            <a:pPr lvl="0">
              <a:lnSpc>
                <a:spcPct val="90000"/>
              </a:lnSpc>
              <a:buClr>
                <a:srgbClr val="000000"/>
              </a:buClr>
              <a:buSzPts val="2800"/>
            </a:pPr>
            <a:r>
              <a:rPr lang="en-GB" sz="2800" b="1" dirty="0" smtClean="0">
                <a:latin typeface="Arial" panose="020B0604020202020204" pitchFamily="34" charset="0"/>
                <a:cs typeface="Arial" panose="020B0604020202020204" pitchFamily="34" charset="0"/>
              </a:rPr>
              <a:t>young </a:t>
            </a:r>
            <a:r>
              <a:rPr lang="en-GB" sz="2800" b="1" dirty="0">
                <a:latin typeface="Arial" panose="020B0604020202020204" pitchFamily="34" charset="0"/>
                <a:cs typeface="Arial" panose="020B0604020202020204" pitchFamily="34" charset="0"/>
              </a:rPr>
              <a:t>people </a:t>
            </a:r>
            <a:r>
              <a:rPr lang="en-GB" sz="2400" dirty="0">
                <a:latin typeface="Arial" panose="020B0604020202020204" pitchFamily="34" charset="0"/>
                <a:cs typeface="Arial" panose="020B0604020202020204" pitchFamily="34" charset="0"/>
              </a:rPr>
              <a:t>from over </a:t>
            </a:r>
            <a:endParaRPr lang="en-GB" sz="2400" dirty="0" smtClean="0">
              <a:latin typeface="Arial" panose="020B0604020202020204" pitchFamily="34" charset="0"/>
              <a:cs typeface="Arial" panose="020B0604020202020204" pitchFamily="34" charset="0"/>
            </a:endParaRPr>
          </a:p>
          <a:p>
            <a:pPr lvl="0">
              <a:lnSpc>
                <a:spcPct val="90000"/>
              </a:lnSpc>
              <a:buClr>
                <a:srgbClr val="000000"/>
              </a:buClr>
              <a:buSzPts val="2800"/>
            </a:pPr>
            <a:r>
              <a:rPr lang="en-GB" sz="2800" b="1" dirty="0" smtClean="0">
                <a:latin typeface="Arial" panose="020B0604020202020204" pitchFamily="34" charset="0"/>
                <a:cs typeface="Arial" panose="020B0604020202020204" pitchFamily="34" charset="0"/>
              </a:rPr>
              <a:t>3,000 </a:t>
            </a:r>
            <a:r>
              <a:rPr lang="en-GB" sz="2800" b="1" dirty="0">
                <a:latin typeface="Arial" panose="020B0604020202020204" pitchFamily="34" charset="0"/>
                <a:cs typeface="Arial" panose="020B0604020202020204" pitchFamily="34" charset="0"/>
              </a:rPr>
              <a:t>schools </a:t>
            </a:r>
            <a:r>
              <a:rPr lang="en-GB" sz="2400" dirty="0">
                <a:latin typeface="Arial" panose="020B0604020202020204" pitchFamily="34" charset="0"/>
                <a:cs typeface="Arial" panose="020B0604020202020204" pitchFamily="34" charset="0"/>
              </a:rPr>
              <a:t>have taken </a:t>
            </a:r>
            <a:r>
              <a:rPr lang="en-GB" sz="2400" dirty="0" smtClean="0">
                <a:latin typeface="Arial" panose="020B0604020202020204" pitchFamily="34" charset="0"/>
                <a:cs typeface="Arial" panose="020B0604020202020204" pitchFamily="34" charset="0"/>
              </a:rPr>
              <a:t>part</a:t>
            </a:r>
            <a:r>
              <a:rPr lang="en-GB" sz="2400" dirty="0">
                <a:latin typeface="Arial" panose="020B0604020202020204" pitchFamily="34" charset="0"/>
                <a:cs typeface="Arial" panose="020B0604020202020204" pitchFamily="34" charset="0"/>
              </a:rPr>
              <a:t>.  </a:t>
            </a:r>
          </a:p>
          <a:p>
            <a:pPr lvl="0">
              <a:lnSpc>
                <a:spcPct val="90000"/>
              </a:lnSpc>
              <a:buClr>
                <a:srgbClr val="000000"/>
              </a:buClr>
              <a:buSzPts val="2800"/>
            </a:pPr>
            <a:endParaRPr lang="en-GB" sz="2400" dirty="0">
              <a:latin typeface="Arial" panose="020B0604020202020204" pitchFamily="34" charset="0"/>
              <a:cs typeface="Arial" panose="020B0604020202020204" pitchFamily="34" charset="0"/>
            </a:endParaRPr>
          </a:p>
          <a:p>
            <a:pPr lvl="0">
              <a:lnSpc>
                <a:spcPct val="90000"/>
              </a:lnSpc>
              <a:buClr>
                <a:srgbClr val="000000"/>
              </a:buClr>
              <a:buSzPts val="2800"/>
            </a:pPr>
            <a:endParaRPr lang="en-GB" sz="2400" dirty="0">
              <a:latin typeface="Arial" panose="020B0604020202020204" pitchFamily="34" charset="0"/>
              <a:cs typeface="Arial" panose="020B0604020202020204" pitchFamily="34" charset="0"/>
            </a:endParaRPr>
          </a:p>
          <a:p>
            <a:pPr lvl="0">
              <a:lnSpc>
                <a:spcPct val="90000"/>
              </a:lnSpc>
              <a:buClr>
                <a:srgbClr val="000000"/>
              </a:buClr>
              <a:buSzPts val="2800"/>
            </a:pPr>
            <a:r>
              <a:rPr lang="en-GB" sz="2400" dirty="0">
                <a:latin typeface="Arial" panose="020B0604020202020204" pitchFamily="34" charset="0"/>
                <a:cs typeface="Arial" panose="020B0604020202020204" pitchFamily="34" charset="0"/>
              </a:rPr>
              <a:t>Now it’s your turn to get involved.  </a:t>
            </a: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2099" y="3899009"/>
            <a:ext cx="3587477" cy="1913321"/>
          </a:xfrm>
          <a:prstGeom prst="rect">
            <a:avLst/>
          </a:prstGeom>
        </p:spPr>
      </p:pic>
    </p:spTree>
    <p:extLst>
      <p:ext uri="{BB962C8B-B14F-4D97-AF65-F5344CB8AC3E}">
        <p14:creationId xmlns:p14="http://schemas.microsoft.com/office/powerpoint/2010/main" val="44506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87" y="483073"/>
            <a:ext cx="9142413" cy="60410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0" y="5989764"/>
            <a:ext cx="9144000" cy="865668"/>
          </a:xfrm>
          <a:custGeom>
            <a:avLst/>
            <a:gdLst>
              <a:gd name="connsiteX0" fmla="*/ 9144000 w 9144000"/>
              <a:gd name="connsiteY0" fmla="*/ 0 h 865668"/>
              <a:gd name="connsiteX1" fmla="*/ 9144000 w 9144000"/>
              <a:gd name="connsiteY1" fmla="*/ 481259 h 865668"/>
              <a:gd name="connsiteX2" fmla="*/ 9144000 w 9144000"/>
              <a:gd name="connsiteY2" fmla="*/ 655455 h 865668"/>
              <a:gd name="connsiteX3" fmla="*/ 9144000 w 9144000"/>
              <a:gd name="connsiteY3" fmla="*/ 865668 h 865668"/>
              <a:gd name="connsiteX4" fmla="*/ 0 w 9144000"/>
              <a:gd name="connsiteY4" fmla="*/ 865668 h 865668"/>
              <a:gd name="connsiteX5" fmla="*/ 0 w 9144000"/>
              <a:gd name="connsiteY5" fmla="*/ 655455 h 865668"/>
              <a:gd name="connsiteX6" fmla="*/ 0 w 9144000"/>
              <a:gd name="connsiteY6" fmla="*/ 481259 h 865668"/>
              <a:gd name="connsiteX7" fmla="*/ 0 w 9144000"/>
              <a:gd name="connsiteY7" fmla="*/ 356050 h 86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865668">
                <a:moveTo>
                  <a:pt x="9144000" y="0"/>
                </a:moveTo>
                <a:lnTo>
                  <a:pt x="9144000" y="481259"/>
                </a:lnTo>
                <a:lnTo>
                  <a:pt x="9144000" y="655455"/>
                </a:lnTo>
                <a:lnTo>
                  <a:pt x="9144000" y="865668"/>
                </a:lnTo>
                <a:lnTo>
                  <a:pt x="0" y="865668"/>
                </a:lnTo>
                <a:lnTo>
                  <a:pt x="0" y="655455"/>
                </a:lnTo>
                <a:lnTo>
                  <a:pt x="0" y="481259"/>
                </a:lnTo>
                <a:lnTo>
                  <a:pt x="0" y="3560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0" y="1"/>
            <a:ext cx="9144000" cy="1140117"/>
          </a:xfrm>
          <a:custGeom>
            <a:avLst/>
            <a:gdLst>
              <a:gd name="connsiteX0" fmla="*/ 0 w 9144000"/>
              <a:gd name="connsiteY0" fmla="*/ 0 h 1140117"/>
              <a:gd name="connsiteX1" fmla="*/ 9144000 w 9144000"/>
              <a:gd name="connsiteY1" fmla="*/ 0 h 1140117"/>
              <a:gd name="connsiteX2" fmla="*/ 9144000 w 9144000"/>
              <a:gd name="connsiteY2" fmla="*/ 484662 h 1140117"/>
              <a:gd name="connsiteX3" fmla="*/ 9144000 w 9144000"/>
              <a:gd name="connsiteY3" fmla="*/ 760270 h 1140117"/>
              <a:gd name="connsiteX4" fmla="*/ 9144000 w 9144000"/>
              <a:gd name="connsiteY4" fmla="*/ 784067 h 1140117"/>
              <a:gd name="connsiteX5" fmla="*/ 0 w 9144000"/>
              <a:gd name="connsiteY5" fmla="*/ 1140117 h 1140117"/>
              <a:gd name="connsiteX6" fmla="*/ 0 w 9144000"/>
              <a:gd name="connsiteY6" fmla="*/ 760270 h 1140117"/>
              <a:gd name="connsiteX7" fmla="*/ 0 w 9144000"/>
              <a:gd name="connsiteY7" fmla="*/ 484662 h 11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140117">
                <a:moveTo>
                  <a:pt x="0" y="0"/>
                </a:moveTo>
                <a:lnTo>
                  <a:pt x="9144000" y="0"/>
                </a:lnTo>
                <a:lnTo>
                  <a:pt x="9144000" y="484662"/>
                </a:lnTo>
                <a:lnTo>
                  <a:pt x="9144000" y="760270"/>
                </a:lnTo>
                <a:lnTo>
                  <a:pt x="9144000" y="784067"/>
                </a:lnTo>
                <a:lnTo>
                  <a:pt x="0" y="1140117"/>
                </a:lnTo>
                <a:lnTo>
                  <a:pt x="0" y="760270"/>
                </a:lnTo>
                <a:lnTo>
                  <a:pt x="0" y="4846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275445" y="268625"/>
            <a:ext cx="923769" cy="1033742"/>
          </a:xfrm>
          <a:prstGeom prst="rect">
            <a:avLst/>
          </a:prstGeom>
        </p:spPr>
      </p:pic>
      <p:sp>
        <p:nvSpPr>
          <p:cNvPr id="25" name="TextBox 24"/>
          <p:cNvSpPr txBox="1"/>
          <p:nvPr/>
        </p:nvSpPr>
        <p:spPr>
          <a:xfrm>
            <a:off x="974360" y="6455323"/>
            <a:ext cx="5111646" cy="246221"/>
          </a:xfrm>
          <a:prstGeom prst="rect">
            <a:avLst/>
          </a:prstGeom>
          <a:noFill/>
        </p:spPr>
        <p:txBody>
          <a:bodyPr wrap="square" rtlCol="0">
            <a:spAutoFit/>
          </a:bodyPr>
          <a:lstStyle/>
          <a:p>
            <a:r>
              <a:rPr lang="en-US" sz="1000" dirty="0">
                <a:solidFill>
                  <a:schemeClr val="bg2">
                    <a:lumMod val="50000"/>
                  </a:schemeClr>
                </a:solidFill>
                <a:latin typeface="Arial" charset="0"/>
                <a:ea typeface="Arial" charset="0"/>
                <a:cs typeface="Arial" charset="0"/>
              </a:rPr>
              <a:t>© Young Citizens</a:t>
            </a:r>
          </a:p>
        </p:txBody>
      </p:sp>
      <p:sp>
        <p:nvSpPr>
          <p:cNvPr id="26" name="TextBox 25"/>
          <p:cNvSpPr txBox="1"/>
          <p:nvPr/>
        </p:nvSpPr>
        <p:spPr>
          <a:xfrm>
            <a:off x="464697" y="6293278"/>
            <a:ext cx="794478" cy="461665"/>
          </a:xfrm>
          <a:prstGeom prst="rect">
            <a:avLst/>
          </a:prstGeom>
          <a:noFill/>
        </p:spPr>
        <p:txBody>
          <a:bodyPr wrap="square" rtlCol="0">
            <a:spAutoFit/>
          </a:bodyPr>
          <a:lstStyle/>
          <a:p>
            <a:pPr defTabSz="342892"/>
            <a:r>
              <a:rPr lang="en-GB" sz="2400" b="1" dirty="0" smtClean="0">
                <a:solidFill>
                  <a:schemeClr val="accent4"/>
                </a:solidFill>
                <a:latin typeface="Century Gothic" panose="020B0502020202020204" pitchFamily="34" charset="0"/>
                <a:ea typeface="Verdana" panose="020B0604030504040204" pitchFamily="34" charset="0"/>
                <a:cs typeface="Arial" panose="020B0604020202020204" pitchFamily="34" charset="0"/>
              </a:rPr>
              <a:t>6</a:t>
            </a:r>
            <a:endParaRPr lang="en-US" sz="2400" b="1" dirty="0">
              <a:solidFill>
                <a:schemeClr val="accent4"/>
              </a:solidFill>
              <a:latin typeface="Century Gothic" panose="020B0502020202020204" pitchFamily="34" charset="0"/>
              <a:ea typeface="Verdana" panose="020B0604030504040204" pitchFamily="34" charset="0"/>
              <a:cs typeface="Arial" panose="020B0604020202020204" pitchFamily="34" charset="0"/>
            </a:endParaRPr>
          </a:p>
        </p:txBody>
      </p:sp>
      <p:sp>
        <p:nvSpPr>
          <p:cNvPr id="2" name="TextBox 1"/>
          <p:cNvSpPr txBox="1"/>
          <p:nvPr/>
        </p:nvSpPr>
        <p:spPr>
          <a:xfrm>
            <a:off x="275446" y="1408742"/>
            <a:ext cx="5721594" cy="4579715"/>
          </a:xfrm>
          <a:prstGeom prst="rect">
            <a:avLst/>
          </a:prstGeom>
          <a:noFill/>
        </p:spPr>
        <p:txBody>
          <a:bodyPr wrap="square" rtlCol="0">
            <a:spAutoFit/>
          </a:bodyPr>
          <a:lstStyle/>
          <a:p>
            <a:pPr lvl="0">
              <a:lnSpc>
                <a:spcPct val="90000"/>
              </a:lnSpc>
              <a:buClr>
                <a:srgbClr val="000000"/>
              </a:buClr>
              <a:buSzPts val="2800"/>
            </a:pPr>
            <a:r>
              <a:rPr lang="en-GB" sz="3600" b="1" dirty="0" smtClean="0">
                <a:latin typeface="Arial" panose="020B0604020202020204" pitchFamily="34" charset="0"/>
                <a:cs typeface="Arial" panose="020B0604020202020204" pitchFamily="34" charset="0"/>
              </a:rPr>
              <a:t>What will you be doing?</a:t>
            </a:r>
            <a:endParaRPr lang="en-GB" sz="3600" b="1" dirty="0">
              <a:latin typeface="Arial" panose="020B0604020202020204" pitchFamily="34" charset="0"/>
              <a:cs typeface="Arial" panose="020B0604020202020204" pitchFamily="34" charset="0"/>
            </a:endParaRPr>
          </a:p>
          <a:p>
            <a:pPr lvl="0">
              <a:lnSpc>
                <a:spcPct val="90000"/>
              </a:lnSpc>
              <a:buClr>
                <a:srgbClr val="000000"/>
              </a:buClr>
              <a:buSzPts val="2800"/>
            </a:pPr>
            <a:endParaRPr lang="en-GB" sz="2400" dirty="0">
              <a:latin typeface="Arial" panose="020B0604020202020204" pitchFamily="34" charset="0"/>
              <a:cs typeface="Arial" panose="020B0604020202020204" pitchFamily="34" charset="0"/>
            </a:endParaRPr>
          </a:p>
          <a:p>
            <a:pPr lvl="0">
              <a:lnSpc>
                <a:spcPct val="90000"/>
              </a:lnSpc>
              <a:buClr>
                <a:srgbClr val="000000"/>
              </a:buClr>
              <a:buSzPts val="2800"/>
            </a:pPr>
            <a:r>
              <a:rPr lang="en-GB" sz="2400" b="1" dirty="0" smtClean="0">
                <a:latin typeface="Arial" panose="020B0604020202020204" pitchFamily="34" charset="0"/>
                <a:cs typeface="Arial" panose="020B0604020202020204" pitchFamily="34" charset="0"/>
              </a:rPr>
              <a:t>From 13</a:t>
            </a:r>
            <a:r>
              <a:rPr lang="en-GB" sz="2400" b="1" baseline="30000" dirty="0" smtClean="0">
                <a:latin typeface="Arial" panose="020B0604020202020204" pitchFamily="34" charset="0"/>
                <a:cs typeface="Arial" panose="020B0604020202020204" pitchFamily="34" charset="0"/>
              </a:rPr>
              <a:t>th</a:t>
            </a:r>
            <a:r>
              <a:rPr lang="en-GB" sz="2400" b="1" dirty="0" smtClean="0">
                <a:latin typeface="Arial" panose="020B0604020202020204" pitchFamily="34" charset="0"/>
                <a:cs typeface="Arial" panose="020B0604020202020204" pitchFamily="34" charset="0"/>
              </a:rPr>
              <a:t>-24</a:t>
            </a:r>
            <a:r>
              <a:rPr lang="en-GB" sz="2400" b="1" baseline="30000" dirty="0" smtClean="0">
                <a:latin typeface="Arial" panose="020B0604020202020204" pitchFamily="34" charset="0"/>
                <a:cs typeface="Arial" panose="020B0604020202020204" pitchFamily="34" charset="0"/>
              </a:rPr>
              <a:t>th</a:t>
            </a:r>
            <a:r>
              <a:rPr lang="en-GB" sz="2400" b="1" dirty="0" smtClean="0">
                <a:latin typeface="Arial" panose="020B0604020202020204" pitchFamily="34" charset="0"/>
                <a:cs typeface="Arial" panose="020B0604020202020204" pitchFamily="34" charset="0"/>
              </a:rPr>
              <a:t> March your school </a:t>
            </a:r>
          </a:p>
          <a:p>
            <a:pPr lvl="0">
              <a:lnSpc>
                <a:spcPct val="90000"/>
              </a:lnSpc>
              <a:buClr>
                <a:srgbClr val="000000"/>
              </a:buClr>
              <a:buSzPts val="2800"/>
            </a:pPr>
            <a:r>
              <a:rPr lang="en-GB" sz="2400" b="1" dirty="0" smtClean="0">
                <a:latin typeface="Arial" panose="020B0604020202020204" pitchFamily="34" charset="0"/>
                <a:cs typeface="Arial" panose="020B0604020202020204" pitchFamily="34" charset="0"/>
              </a:rPr>
              <a:t>will be taking part in the </a:t>
            </a:r>
          </a:p>
          <a:p>
            <a:pPr lvl="0">
              <a:lnSpc>
                <a:spcPct val="90000"/>
              </a:lnSpc>
              <a:buClr>
                <a:srgbClr val="000000"/>
              </a:buClr>
              <a:buSzPts val="2800"/>
            </a:pPr>
            <a:r>
              <a:rPr lang="en-GB" sz="2400" b="1" dirty="0" smtClean="0">
                <a:latin typeface="Arial" panose="020B0604020202020204" pitchFamily="34" charset="0"/>
                <a:cs typeface="Arial" panose="020B0604020202020204" pitchFamily="34" charset="0"/>
              </a:rPr>
              <a:t>Big Legal Lesson. </a:t>
            </a:r>
          </a:p>
          <a:p>
            <a:pPr lvl="0">
              <a:lnSpc>
                <a:spcPct val="90000"/>
              </a:lnSpc>
              <a:buClr>
                <a:srgbClr val="000000"/>
              </a:buClr>
              <a:buSzPts val="2800"/>
            </a:pPr>
            <a:endParaRPr lang="en-GB" sz="2400" dirty="0">
              <a:latin typeface="Arial" panose="020B0604020202020204" pitchFamily="34" charset="0"/>
              <a:cs typeface="Arial" panose="020B0604020202020204" pitchFamily="34" charset="0"/>
            </a:endParaRPr>
          </a:p>
          <a:p>
            <a:pPr lvl="0">
              <a:lnSpc>
                <a:spcPct val="90000"/>
              </a:lnSpc>
              <a:buClr>
                <a:srgbClr val="000000"/>
              </a:buClr>
              <a:buSzPts val="2800"/>
            </a:pPr>
            <a:r>
              <a:rPr lang="en-GB" sz="2400" dirty="0" smtClean="0">
                <a:latin typeface="Arial" panose="020B0604020202020204" pitchFamily="34" charset="0"/>
                <a:cs typeface="Arial" panose="020B0604020202020204" pitchFamily="34" charset="0"/>
              </a:rPr>
              <a:t>You will be …</a:t>
            </a:r>
          </a:p>
          <a:p>
            <a:pPr lvl="0">
              <a:lnSpc>
                <a:spcPct val="90000"/>
              </a:lnSpc>
              <a:buClr>
                <a:srgbClr val="000000"/>
              </a:buClr>
              <a:buSzPts val="2800"/>
            </a:pPr>
            <a:endParaRPr lang="en-GB" sz="2400" i="1" dirty="0">
              <a:solidFill>
                <a:srgbClr val="FF0000"/>
              </a:solidFill>
              <a:latin typeface="Arial" panose="020B0604020202020204" pitchFamily="34" charset="0"/>
              <a:cs typeface="Arial" panose="020B0604020202020204" pitchFamily="34" charset="0"/>
            </a:endParaRPr>
          </a:p>
          <a:p>
            <a:pPr lvl="0">
              <a:lnSpc>
                <a:spcPct val="90000"/>
              </a:lnSpc>
              <a:buClr>
                <a:srgbClr val="000000"/>
              </a:buClr>
              <a:buSzPts val="2800"/>
            </a:pPr>
            <a:r>
              <a:rPr lang="en-GB" sz="2400" i="1" dirty="0" smtClean="0">
                <a:solidFill>
                  <a:srgbClr val="FF0000"/>
                </a:solidFill>
                <a:latin typeface="Arial" panose="020B0604020202020204" pitchFamily="34" charset="0"/>
                <a:cs typeface="Arial" panose="020B0604020202020204" pitchFamily="34" charset="0"/>
              </a:rPr>
              <a:t>School to insert details of planned activities …</a:t>
            </a:r>
          </a:p>
          <a:p>
            <a:pPr lvl="0">
              <a:lnSpc>
                <a:spcPct val="90000"/>
              </a:lnSpc>
              <a:buClr>
                <a:srgbClr val="000000"/>
              </a:buClr>
              <a:buSzPts val="2800"/>
            </a:pPr>
            <a:endParaRPr lang="en-GB" sz="2400" i="1" dirty="0">
              <a:solidFill>
                <a:srgbClr val="FF0000"/>
              </a:solidFill>
              <a:latin typeface="Arial" panose="020B0604020202020204" pitchFamily="34" charset="0"/>
              <a:cs typeface="Arial" panose="020B0604020202020204" pitchFamily="34" charset="0"/>
            </a:endParaRPr>
          </a:p>
          <a:p>
            <a:pPr lvl="0">
              <a:lnSpc>
                <a:spcPct val="90000"/>
              </a:lnSpc>
              <a:buClr>
                <a:srgbClr val="000000"/>
              </a:buClr>
              <a:buSzPts val="2800"/>
            </a:pPr>
            <a:r>
              <a:rPr lang="en-GB" sz="2400" i="1" dirty="0" smtClean="0">
                <a:solidFill>
                  <a:srgbClr val="FF0000"/>
                </a:solidFill>
                <a:latin typeface="Arial" panose="020B0604020202020204" pitchFamily="34" charset="0"/>
                <a:cs typeface="Arial" panose="020B0604020202020204" pitchFamily="34" charset="0"/>
              </a:rPr>
              <a:t>Could include: Tutor time, PSHE/Citizenship activities </a:t>
            </a:r>
            <a:r>
              <a:rPr lang="en-GB" sz="2400" i="1" dirty="0" err="1" smtClean="0">
                <a:solidFill>
                  <a:srgbClr val="FF0000"/>
                </a:solidFill>
                <a:latin typeface="Arial" panose="020B0604020202020204" pitchFamily="34" charset="0"/>
                <a:cs typeface="Arial" panose="020B0604020202020204" pitchFamily="34" charset="0"/>
              </a:rPr>
              <a:t>etc</a:t>
            </a:r>
            <a:endParaRPr lang="en-GB" sz="2400" i="1" dirty="0">
              <a:solidFill>
                <a:srgbClr val="FF000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3489" y="2054430"/>
            <a:ext cx="3398388" cy="3683283"/>
          </a:xfrm>
          <a:prstGeom prst="rect">
            <a:avLst/>
          </a:prstGeom>
          <a:effectLst>
            <a:softEdge rad="190500"/>
          </a:effectLst>
        </p:spPr>
      </p:pic>
    </p:spTree>
    <p:extLst>
      <p:ext uri="{BB962C8B-B14F-4D97-AF65-F5344CB8AC3E}">
        <p14:creationId xmlns:p14="http://schemas.microsoft.com/office/powerpoint/2010/main" val="19008477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87" y="483073"/>
            <a:ext cx="9142413" cy="60410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0" y="5989764"/>
            <a:ext cx="9144000" cy="865668"/>
          </a:xfrm>
          <a:custGeom>
            <a:avLst/>
            <a:gdLst>
              <a:gd name="connsiteX0" fmla="*/ 9144000 w 9144000"/>
              <a:gd name="connsiteY0" fmla="*/ 0 h 865668"/>
              <a:gd name="connsiteX1" fmla="*/ 9144000 w 9144000"/>
              <a:gd name="connsiteY1" fmla="*/ 481259 h 865668"/>
              <a:gd name="connsiteX2" fmla="*/ 9144000 w 9144000"/>
              <a:gd name="connsiteY2" fmla="*/ 655455 h 865668"/>
              <a:gd name="connsiteX3" fmla="*/ 9144000 w 9144000"/>
              <a:gd name="connsiteY3" fmla="*/ 865668 h 865668"/>
              <a:gd name="connsiteX4" fmla="*/ 0 w 9144000"/>
              <a:gd name="connsiteY4" fmla="*/ 865668 h 865668"/>
              <a:gd name="connsiteX5" fmla="*/ 0 w 9144000"/>
              <a:gd name="connsiteY5" fmla="*/ 655455 h 865668"/>
              <a:gd name="connsiteX6" fmla="*/ 0 w 9144000"/>
              <a:gd name="connsiteY6" fmla="*/ 481259 h 865668"/>
              <a:gd name="connsiteX7" fmla="*/ 0 w 9144000"/>
              <a:gd name="connsiteY7" fmla="*/ 356050 h 86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865668">
                <a:moveTo>
                  <a:pt x="9144000" y="0"/>
                </a:moveTo>
                <a:lnTo>
                  <a:pt x="9144000" y="481259"/>
                </a:lnTo>
                <a:lnTo>
                  <a:pt x="9144000" y="655455"/>
                </a:lnTo>
                <a:lnTo>
                  <a:pt x="9144000" y="865668"/>
                </a:lnTo>
                <a:lnTo>
                  <a:pt x="0" y="865668"/>
                </a:lnTo>
                <a:lnTo>
                  <a:pt x="0" y="655455"/>
                </a:lnTo>
                <a:lnTo>
                  <a:pt x="0" y="481259"/>
                </a:lnTo>
                <a:lnTo>
                  <a:pt x="0" y="3560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0" y="1"/>
            <a:ext cx="9144000" cy="1140117"/>
          </a:xfrm>
          <a:custGeom>
            <a:avLst/>
            <a:gdLst>
              <a:gd name="connsiteX0" fmla="*/ 0 w 9144000"/>
              <a:gd name="connsiteY0" fmla="*/ 0 h 1140117"/>
              <a:gd name="connsiteX1" fmla="*/ 9144000 w 9144000"/>
              <a:gd name="connsiteY1" fmla="*/ 0 h 1140117"/>
              <a:gd name="connsiteX2" fmla="*/ 9144000 w 9144000"/>
              <a:gd name="connsiteY2" fmla="*/ 484662 h 1140117"/>
              <a:gd name="connsiteX3" fmla="*/ 9144000 w 9144000"/>
              <a:gd name="connsiteY3" fmla="*/ 760270 h 1140117"/>
              <a:gd name="connsiteX4" fmla="*/ 9144000 w 9144000"/>
              <a:gd name="connsiteY4" fmla="*/ 784067 h 1140117"/>
              <a:gd name="connsiteX5" fmla="*/ 0 w 9144000"/>
              <a:gd name="connsiteY5" fmla="*/ 1140117 h 1140117"/>
              <a:gd name="connsiteX6" fmla="*/ 0 w 9144000"/>
              <a:gd name="connsiteY6" fmla="*/ 760270 h 1140117"/>
              <a:gd name="connsiteX7" fmla="*/ 0 w 9144000"/>
              <a:gd name="connsiteY7" fmla="*/ 484662 h 11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140117">
                <a:moveTo>
                  <a:pt x="0" y="0"/>
                </a:moveTo>
                <a:lnTo>
                  <a:pt x="9144000" y="0"/>
                </a:lnTo>
                <a:lnTo>
                  <a:pt x="9144000" y="484662"/>
                </a:lnTo>
                <a:lnTo>
                  <a:pt x="9144000" y="760270"/>
                </a:lnTo>
                <a:lnTo>
                  <a:pt x="9144000" y="784067"/>
                </a:lnTo>
                <a:lnTo>
                  <a:pt x="0" y="1140117"/>
                </a:lnTo>
                <a:lnTo>
                  <a:pt x="0" y="760270"/>
                </a:lnTo>
                <a:lnTo>
                  <a:pt x="0" y="4846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275445" y="268625"/>
            <a:ext cx="923769" cy="1033742"/>
          </a:xfrm>
          <a:prstGeom prst="rect">
            <a:avLst/>
          </a:prstGeom>
        </p:spPr>
      </p:pic>
      <p:sp>
        <p:nvSpPr>
          <p:cNvPr id="25" name="TextBox 24"/>
          <p:cNvSpPr txBox="1"/>
          <p:nvPr/>
        </p:nvSpPr>
        <p:spPr>
          <a:xfrm>
            <a:off x="974360" y="6455323"/>
            <a:ext cx="5111646" cy="246221"/>
          </a:xfrm>
          <a:prstGeom prst="rect">
            <a:avLst/>
          </a:prstGeom>
          <a:noFill/>
        </p:spPr>
        <p:txBody>
          <a:bodyPr wrap="square" rtlCol="0">
            <a:spAutoFit/>
          </a:bodyPr>
          <a:lstStyle/>
          <a:p>
            <a:r>
              <a:rPr lang="en-US" sz="1000" dirty="0">
                <a:solidFill>
                  <a:schemeClr val="bg2">
                    <a:lumMod val="50000"/>
                  </a:schemeClr>
                </a:solidFill>
                <a:latin typeface="Arial" charset="0"/>
                <a:ea typeface="Arial" charset="0"/>
                <a:cs typeface="Arial" charset="0"/>
              </a:rPr>
              <a:t>© Young Citizens</a:t>
            </a:r>
          </a:p>
        </p:txBody>
      </p:sp>
      <p:sp>
        <p:nvSpPr>
          <p:cNvPr id="26" name="TextBox 25"/>
          <p:cNvSpPr txBox="1"/>
          <p:nvPr/>
        </p:nvSpPr>
        <p:spPr>
          <a:xfrm>
            <a:off x="464697" y="6293278"/>
            <a:ext cx="794478" cy="461665"/>
          </a:xfrm>
          <a:prstGeom prst="rect">
            <a:avLst/>
          </a:prstGeom>
          <a:noFill/>
        </p:spPr>
        <p:txBody>
          <a:bodyPr wrap="square" rtlCol="0">
            <a:spAutoFit/>
          </a:bodyPr>
          <a:lstStyle/>
          <a:p>
            <a:pPr defTabSz="342892"/>
            <a:r>
              <a:rPr lang="en-GB" sz="2400" b="1" dirty="0" smtClean="0">
                <a:solidFill>
                  <a:schemeClr val="accent4"/>
                </a:solidFill>
                <a:latin typeface="Century Gothic" panose="020B0502020202020204" pitchFamily="34" charset="0"/>
                <a:ea typeface="Verdana" panose="020B0604030504040204" pitchFamily="34" charset="0"/>
                <a:cs typeface="Arial" panose="020B0604020202020204" pitchFamily="34" charset="0"/>
              </a:rPr>
              <a:t>7</a:t>
            </a:r>
            <a:endParaRPr lang="en-US" sz="2400" b="1" dirty="0">
              <a:solidFill>
                <a:schemeClr val="accent4"/>
              </a:solidFill>
              <a:latin typeface="Century Gothic" panose="020B0502020202020204" pitchFamily="34" charset="0"/>
              <a:ea typeface="Verdana" panose="020B0604030504040204" pitchFamily="34" charset="0"/>
              <a:cs typeface="Arial" panose="020B0604020202020204" pitchFamily="34" charset="0"/>
            </a:endParaRPr>
          </a:p>
        </p:txBody>
      </p:sp>
      <p:sp>
        <p:nvSpPr>
          <p:cNvPr id="2" name="TextBox 1"/>
          <p:cNvSpPr txBox="1"/>
          <p:nvPr/>
        </p:nvSpPr>
        <p:spPr>
          <a:xfrm>
            <a:off x="115425" y="1330862"/>
            <a:ext cx="9714375" cy="923330"/>
          </a:xfrm>
          <a:prstGeom prst="rect">
            <a:avLst/>
          </a:prstGeom>
          <a:noFill/>
        </p:spPr>
        <p:txBody>
          <a:bodyPr wrap="square" rtlCol="0">
            <a:spAutoFit/>
          </a:bodyPr>
          <a:lstStyle/>
          <a:p>
            <a:pPr lvl="0">
              <a:lnSpc>
                <a:spcPct val="90000"/>
              </a:lnSpc>
              <a:buClr>
                <a:srgbClr val="000000"/>
              </a:buClr>
              <a:buSzPts val="2800"/>
            </a:pPr>
            <a:r>
              <a:rPr lang="en-GB" sz="3600" b="1" dirty="0" smtClean="0">
                <a:latin typeface="Arial" panose="020B0604020202020204" pitchFamily="34" charset="0"/>
                <a:cs typeface="Arial" panose="020B0604020202020204" pitchFamily="34" charset="0"/>
              </a:rPr>
              <a:t>It will help answer questions … </a:t>
            </a:r>
          </a:p>
          <a:p>
            <a:pPr lvl="0">
              <a:lnSpc>
                <a:spcPct val="90000"/>
              </a:lnSpc>
              <a:buClr>
                <a:srgbClr val="000000"/>
              </a:buClr>
              <a:buSzPts val="2800"/>
            </a:pPr>
            <a:endParaRPr lang="en-GB" sz="2400" dirty="0">
              <a:latin typeface="Arial" panose="020B0604020202020204" pitchFamily="34" charset="0"/>
              <a:cs typeface="Arial" panose="020B0604020202020204" pitchFamily="34" charset="0"/>
            </a:endParaRPr>
          </a:p>
        </p:txBody>
      </p:sp>
      <p:sp>
        <p:nvSpPr>
          <p:cNvPr id="4" name="Oval Callout 3"/>
          <p:cNvSpPr/>
          <p:nvPr/>
        </p:nvSpPr>
        <p:spPr>
          <a:xfrm>
            <a:off x="145623" y="2076011"/>
            <a:ext cx="2694597" cy="691723"/>
          </a:xfrm>
          <a:prstGeom prst="wedgeEllipseCallout">
            <a:avLst>
              <a:gd name="adj1" fmla="val 22340"/>
              <a:gd name="adj2" fmla="val 10271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Arial" panose="020B0604020202020204" pitchFamily="34" charset="0"/>
                <a:cs typeface="Arial" panose="020B0604020202020204" pitchFamily="34" charset="0"/>
              </a:rPr>
              <a:t>What is the law?</a:t>
            </a:r>
            <a:endParaRPr lang="en-GB" b="1" dirty="0">
              <a:solidFill>
                <a:schemeClr val="tx1"/>
              </a:solidFill>
              <a:latin typeface="Arial" panose="020B0604020202020204" pitchFamily="34" charset="0"/>
              <a:cs typeface="Arial" panose="020B0604020202020204" pitchFamily="34" charset="0"/>
            </a:endParaRPr>
          </a:p>
        </p:txBody>
      </p:sp>
      <p:sp>
        <p:nvSpPr>
          <p:cNvPr id="11" name="Oval Callout 10"/>
          <p:cNvSpPr/>
          <p:nvPr/>
        </p:nvSpPr>
        <p:spPr>
          <a:xfrm>
            <a:off x="3140606" y="2017039"/>
            <a:ext cx="2982668" cy="765673"/>
          </a:xfrm>
          <a:prstGeom prst="wedgeEllipseCallout">
            <a:avLst>
              <a:gd name="adj1" fmla="val 214"/>
              <a:gd name="adj2" fmla="val 101593"/>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Arial" panose="020B0604020202020204" pitchFamily="34" charset="0"/>
                <a:cs typeface="Arial" panose="020B0604020202020204" pitchFamily="34" charset="0"/>
              </a:rPr>
              <a:t>How does the law affect my life?</a:t>
            </a:r>
            <a:endParaRPr lang="en-GB" b="1" dirty="0">
              <a:solidFill>
                <a:schemeClr val="tx1"/>
              </a:solidFill>
              <a:latin typeface="Arial" panose="020B0604020202020204" pitchFamily="34" charset="0"/>
              <a:cs typeface="Arial" panose="020B0604020202020204" pitchFamily="34" charset="0"/>
            </a:endParaRPr>
          </a:p>
        </p:txBody>
      </p:sp>
      <p:sp>
        <p:nvSpPr>
          <p:cNvPr id="12" name="Oval Callout 11"/>
          <p:cNvSpPr/>
          <p:nvPr/>
        </p:nvSpPr>
        <p:spPr>
          <a:xfrm>
            <a:off x="6423660" y="1964184"/>
            <a:ext cx="2645014" cy="765673"/>
          </a:xfrm>
          <a:prstGeom prst="wedgeEllipseCallout">
            <a:avLst>
              <a:gd name="adj1" fmla="val -24834"/>
              <a:gd name="adj2" fmla="val 11950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Arial" panose="020B0604020202020204" pitchFamily="34" charset="0"/>
                <a:cs typeface="Arial" panose="020B0604020202020204" pitchFamily="34" charset="0"/>
              </a:rPr>
              <a:t>Who makes the law?</a:t>
            </a:r>
            <a:endParaRPr lang="en-GB" b="1" dirty="0">
              <a:solidFill>
                <a:schemeClr val="tx1"/>
              </a:solidFill>
              <a:latin typeface="Arial" panose="020B0604020202020204" pitchFamily="34" charset="0"/>
              <a:cs typeface="Arial" panose="020B0604020202020204" pitchFamily="34" charset="0"/>
            </a:endParaRPr>
          </a:p>
        </p:txBody>
      </p:sp>
      <p:sp>
        <p:nvSpPr>
          <p:cNvPr id="13" name="Oval Callout 12"/>
          <p:cNvSpPr/>
          <p:nvPr/>
        </p:nvSpPr>
        <p:spPr>
          <a:xfrm>
            <a:off x="3570846" y="3449422"/>
            <a:ext cx="2381373" cy="765673"/>
          </a:xfrm>
          <a:prstGeom prst="wedgeEllipseCallout">
            <a:avLst>
              <a:gd name="adj1" fmla="val 30516"/>
              <a:gd name="adj2" fmla="val 12398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Arial" panose="020B0604020202020204" pitchFamily="34" charset="0"/>
                <a:cs typeface="Arial" panose="020B0604020202020204" pitchFamily="34" charset="0"/>
              </a:rPr>
              <a:t>What are my rights?</a:t>
            </a:r>
            <a:endParaRPr lang="en-GB" b="1" dirty="0">
              <a:solidFill>
                <a:schemeClr val="tx1"/>
              </a:solidFill>
              <a:latin typeface="Arial" panose="020B0604020202020204" pitchFamily="34" charset="0"/>
              <a:cs typeface="Arial" panose="020B0604020202020204" pitchFamily="34" charset="0"/>
            </a:endParaRPr>
          </a:p>
        </p:txBody>
      </p:sp>
      <p:sp>
        <p:nvSpPr>
          <p:cNvPr id="14" name="Oval Callout 13"/>
          <p:cNvSpPr/>
          <p:nvPr/>
        </p:nvSpPr>
        <p:spPr>
          <a:xfrm>
            <a:off x="257831" y="3342537"/>
            <a:ext cx="3223261" cy="1081386"/>
          </a:xfrm>
          <a:prstGeom prst="wedgeEllipseCallout">
            <a:avLst>
              <a:gd name="adj1" fmla="val 19482"/>
              <a:gd name="adj2" fmla="val 99599"/>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Arial" panose="020B0604020202020204" pitchFamily="34" charset="0"/>
                <a:cs typeface="Arial" panose="020B0604020202020204" pitchFamily="34" charset="0"/>
              </a:rPr>
              <a:t>What if I don’t agree with the law?</a:t>
            </a:r>
            <a:endParaRPr lang="en-GB" b="1" dirty="0">
              <a:solidFill>
                <a:schemeClr val="tx1"/>
              </a:solidFill>
              <a:latin typeface="Arial" panose="020B0604020202020204" pitchFamily="34" charset="0"/>
              <a:cs typeface="Arial" panose="020B0604020202020204" pitchFamily="34" charset="0"/>
            </a:endParaRPr>
          </a:p>
        </p:txBody>
      </p:sp>
      <p:sp>
        <p:nvSpPr>
          <p:cNvPr id="15" name="Oval Callout 14"/>
          <p:cNvSpPr/>
          <p:nvPr/>
        </p:nvSpPr>
        <p:spPr>
          <a:xfrm>
            <a:off x="6110178" y="3480413"/>
            <a:ext cx="2982668" cy="765673"/>
          </a:xfrm>
          <a:prstGeom prst="wedgeEllipseCallout">
            <a:avLst>
              <a:gd name="adj1" fmla="val -18181"/>
              <a:gd name="adj2" fmla="val 110549"/>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Arial" panose="020B0604020202020204" pitchFamily="34" charset="0"/>
                <a:cs typeface="Arial" panose="020B0604020202020204" pitchFamily="34" charset="0"/>
              </a:rPr>
              <a:t>How can I make my voice heard?</a:t>
            </a:r>
            <a:endParaRPr lang="en-GB" b="1" dirty="0">
              <a:solidFill>
                <a:schemeClr val="tx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9899" y="5123842"/>
            <a:ext cx="968676" cy="944459"/>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0606" y="5123842"/>
            <a:ext cx="968676" cy="944459"/>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8681" y="5106003"/>
            <a:ext cx="968676" cy="944459"/>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2284" y="5050836"/>
            <a:ext cx="968676" cy="944459"/>
          </a:xfrm>
          <a:prstGeom prst="rect">
            <a:avLst/>
          </a:prstGeom>
        </p:spPr>
      </p:pic>
    </p:spTree>
    <p:extLst>
      <p:ext uri="{BB962C8B-B14F-4D97-AF65-F5344CB8AC3E}">
        <p14:creationId xmlns:p14="http://schemas.microsoft.com/office/powerpoint/2010/main" val="223752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87" y="483073"/>
            <a:ext cx="9142413" cy="60410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0" y="5989764"/>
            <a:ext cx="9144000" cy="865668"/>
          </a:xfrm>
          <a:custGeom>
            <a:avLst/>
            <a:gdLst>
              <a:gd name="connsiteX0" fmla="*/ 9144000 w 9144000"/>
              <a:gd name="connsiteY0" fmla="*/ 0 h 865668"/>
              <a:gd name="connsiteX1" fmla="*/ 9144000 w 9144000"/>
              <a:gd name="connsiteY1" fmla="*/ 481259 h 865668"/>
              <a:gd name="connsiteX2" fmla="*/ 9144000 w 9144000"/>
              <a:gd name="connsiteY2" fmla="*/ 655455 h 865668"/>
              <a:gd name="connsiteX3" fmla="*/ 9144000 w 9144000"/>
              <a:gd name="connsiteY3" fmla="*/ 865668 h 865668"/>
              <a:gd name="connsiteX4" fmla="*/ 0 w 9144000"/>
              <a:gd name="connsiteY4" fmla="*/ 865668 h 865668"/>
              <a:gd name="connsiteX5" fmla="*/ 0 w 9144000"/>
              <a:gd name="connsiteY5" fmla="*/ 655455 h 865668"/>
              <a:gd name="connsiteX6" fmla="*/ 0 w 9144000"/>
              <a:gd name="connsiteY6" fmla="*/ 481259 h 865668"/>
              <a:gd name="connsiteX7" fmla="*/ 0 w 9144000"/>
              <a:gd name="connsiteY7" fmla="*/ 356050 h 86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865668">
                <a:moveTo>
                  <a:pt x="9144000" y="0"/>
                </a:moveTo>
                <a:lnTo>
                  <a:pt x="9144000" y="481259"/>
                </a:lnTo>
                <a:lnTo>
                  <a:pt x="9144000" y="655455"/>
                </a:lnTo>
                <a:lnTo>
                  <a:pt x="9144000" y="865668"/>
                </a:lnTo>
                <a:lnTo>
                  <a:pt x="0" y="865668"/>
                </a:lnTo>
                <a:lnTo>
                  <a:pt x="0" y="655455"/>
                </a:lnTo>
                <a:lnTo>
                  <a:pt x="0" y="481259"/>
                </a:lnTo>
                <a:lnTo>
                  <a:pt x="0" y="3560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0" y="1"/>
            <a:ext cx="9144000" cy="1140117"/>
          </a:xfrm>
          <a:custGeom>
            <a:avLst/>
            <a:gdLst>
              <a:gd name="connsiteX0" fmla="*/ 0 w 9144000"/>
              <a:gd name="connsiteY0" fmla="*/ 0 h 1140117"/>
              <a:gd name="connsiteX1" fmla="*/ 9144000 w 9144000"/>
              <a:gd name="connsiteY1" fmla="*/ 0 h 1140117"/>
              <a:gd name="connsiteX2" fmla="*/ 9144000 w 9144000"/>
              <a:gd name="connsiteY2" fmla="*/ 484662 h 1140117"/>
              <a:gd name="connsiteX3" fmla="*/ 9144000 w 9144000"/>
              <a:gd name="connsiteY3" fmla="*/ 760270 h 1140117"/>
              <a:gd name="connsiteX4" fmla="*/ 9144000 w 9144000"/>
              <a:gd name="connsiteY4" fmla="*/ 784067 h 1140117"/>
              <a:gd name="connsiteX5" fmla="*/ 0 w 9144000"/>
              <a:gd name="connsiteY5" fmla="*/ 1140117 h 1140117"/>
              <a:gd name="connsiteX6" fmla="*/ 0 w 9144000"/>
              <a:gd name="connsiteY6" fmla="*/ 760270 h 1140117"/>
              <a:gd name="connsiteX7" fmla="*/ 0 w 9144000"/>
              <a:gd name="connsiteY7" fmla="*/ 484662 h 11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140117">
                <a:moveTo>
                  <a:pt x="0" y="0"/>
                </a:moveTo>
                <a:lnTo>
                  <a:pt x="9144000" y="0"/>
                </a:lnTo>
                <a:lnTo>
                  <a:pt x="9144000" y="484662"/>
                </a:lnTo>
                <a:lnTo>
                  <a:pt x="9144000" y="760270"/>
                </a:lnTo>
                <a:lnTo>
                  <a:pt x="9144000" y="784067"/>
                </a:lnTo>
                <a:lnTo>
                  <a:pt x="0" y="1140117"/>
                </a:lnTo>
                <a:lnTo>
                  <a:pt x="0" y="760270"/>
                </a:lnTo>
                <a:lnTo>
                  <a:pt x="0" y="4846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275445" y="268625"/>
            <a:ext cx="923769" cy="1033742"/>
          </a:xfrm>
          <a:prstGeom prst="rect">
            <a:avLst/>
          </a:prstGeom>
        </p:spPr>
      </p:pic>
      <p:sp>
        <p:nvSpPr>
          <p:cNvPr id="25" name="TextBox 24"/>
          <p:cNvSpPr txBox="1"/>
          <p:nvPr/>
        </p:nvSpPr>
        <p:spPr>
          <a:xfrm>
            <a:off x="974360" y="6455323"/>
            <a:ext cx="5111646" cy="246221"/>
          </a:xfrm>
          <a:prstGeom prst="rect">
            <a:avLst/>
          </a:prstGeom>
          <a:noFill/>
        </p:spPr>
        <p:txBody>
          <a:bodyPr wrap="square" rtlCol="0">
            <a:spAutoFit/>
          </a:bodyPr>
          <a:lstStyle/>
          <a:p>
            <a:r>
              <a:rPr lang="en-US" sz="1000" dirty="0">
                <a:solidFill>
                  <a:schemeClr val="bg2">
                    <a:lumMod val="50000"/>
                  </a:schemeClr>
                </a:solidFill>
                <a:latin typeface="Arial" charset="0"/>
                <a:ea typeface="Arial" charset="0"/>
                <a:cs typeface="Arial" charset="0"/>
              </a:rPr>
              <a:t>© Young Citizens</a:t>
            </a:r>
          </a:p>
        </p:txBody>
      </p:sp>
      <p:sp>
        <p:nvSpPr>
          <p:cNvPr id="26" name="TextBox 25"/>
          <p:cNvSpPr txBox="1"/>
          <p:nvPr/>
        </p:nvSpPr>
        <p:spPr>
          <a:xfrm>
            <a:off x="464697" y="6293278"/>
            <a:ext cx="794478" cy="461665"/>
          </a:xfrm>
          <a:prstGeom prst="rect">
            <a:avLst/>
          </a:prstGeom>
          <a:noFill/>
        </p:spPr>
        <p:txBody>
          <a:bodyPr wrap="square" rtlCol="0">
            <a:spAutoFit/>
          </a:bodyPr>
          <a:lstStyle/>
          <a:p>
            <a:pPr defTabSz="342892"/>
            <a:r>
              <a:rPr lang="en-GB" sz="2400" b="1" dirty="0" smtClean="0">
                <a:solidFill>
                  <a:schemeClr val="accent4"/>
                </a:solidFill>
                <a:latin typeface="Century Gothic" panose="020B0502020202020204" pitchFamily="34" charset="0"/>
                <a:ea typeface="Verdana" panose="020B0604030504040204" pitchFamily="34" charset="0"/>
                <a:cs typeface="Arial" panose="020B0604020202020204" pitchFamily="34" charset="0"/>
              </a:rPr>
              <a:t>8</a:t>
            </a:r>
            <a:endParaRPr lang="en-US" sz="2400" b="1" dirty="0">
              <a:solidFill>
                <a:schemeClr val="accent4"/>
              </a:solidFill>
              <a:latin typeface="Century Gothic" panose="020B0502020202020204" pitchFamily="34" charset="0"/>
              <a:ea typeface="Verdana" panose="020B0604030504040204" pitchFamily="34" charset="0"/>
              <a:cs typeface="Arial" panose="020B0604020202020204" pitchFamily="34" charset="0"/>
            </a:endParaRPr>
          </a:p>
        </p:txBody>
      </p:sp>
      <p:sp>
        <p:nvSpPr>
          <p:cNvPr id="2" name="TextBox 1"/>
          <p:cNvSpPr txBox="1"/>
          <p:nvPr/>
        </p:nvSpPr>
        <p:spPr>
          <a:xfrm>
            <a:off x="269167" y="1382723"/>
            <a:ext cx="8605665" cy="2474524"/>
          </a:xfrm>
          <a:prstGeom prst="rect">
            <a:avLst/>
          </a:prstGeom>
          <a:noFill/>
        </p:spPr>
        <p:txBody>
          <a:bodyPr wrap="square" rtlCol="0">
            <a:spAutoFit/>
          </a:bodyPr>
          <a:lstStyle/>
          <a:p>
            <a:pPr lvl="0">
              <a:lnSpc>
                <a:spcPct val="90000"/>
              </a:lnSpc>
              <a:buClr>
                <a:srgbClr val="000000"/>
              </a:buClr>
              <a:buSzPts val="2800"/>
            </a:pPr>
            <a:r>
              <a:rPr lang="en-GB" sz="3600" b="1" dirty="0" smtClean="0">
                <a:latin typeface="Arial" panose="020B0604020202020204" pitchFamily="34" charset="0"/>
                <a:cs typeface="Arial" panose="020B0604020202020204" pitchFamily="34" charset="0"/>
              </a:rPr>
              <a:t>A little taster of what’s to come …</a:t>
            </a:r>
          </a:p>
          <a:p>
            <a:pPr lvl="0">
              <a:lnSpc>
                <a:spcPct val="90000"/>
              </a:lnSpc>
              <a:buClr>
                <a:srgbClr val="000000"/>
              </a:buClr>
              <a:buSzPts val="2800"/>
            </a:pPr>
            <a:endParaRPr lang="en-GB" sz="2400" dirty="0">
              <a:latin typeface="Arial" panose="020B0604020202020204" pitchFamily="34" charset="0"/>
              <a:cs typeface="Arial" panose="020B0604020202020204" pitchFamily="34" charset="0"/>
            </a:endParaRPr>
          </a:p>
          <a:p>
            <a:pPr lvl="0">
              <a:lnSpc>
                <a:spcPct val="90000"/>
              </a:lnSpc>
              <a:buClr>
                <a:srgbClr val="000000"/>
              </a:buClr>
              <a:buSzPts val="2800"/>
            </a:pPr>
            <a:r>
              <a:rPr lang="en-GB" sz="2400" dirty="0" smtClean="0">
                <a:latin typeface="Arial" panose="020B0604020202020204" pitchFamily="34" charset="0"/>
                <a:cs typeface="Arial" panose="020B0604020202020204" pitchFamily="34" charset="0"/>
              </a:rPr>
              <a:t>Hands up if you think the following things are against </a:t>
            </a:r>
          </a:p>
          <a:p>
            <a:pPr lvl="0">
              <a:lnSpc>
                <a:spcPct val="90000"/>
              </a:lnSpc>
              <a:buClr>
                <a:srgbClr val="000000"/>
              </a:buClr>
              <a:buSzPts val="2800"/>
            </a:pPr>
            <a:r>
              <a:rPr lang="en-GB" sz="2400" dirty="0" smtClean="0">
                <a:latin typeface="Arial" panose="020B0604020202020204" pitchFamily="34" charset="0"/>
                <a:cs typeface="Arial" panose="020B0604020202020204" pitchFamily="34" charset="0"/>
              </a:rPr>
              <a:t>the law.</a:t>
            </a:r>
          </a:p>
          <a:p>
            <a:pPr lvl="0">
              <a:lnSpc>
                <a:spcPct val="90000"/>
              </a:lnSpc>
              <a:buClr>
                <a:srgbClr val="000000"/>
              </a:buClr>
              <a:buSzPts val="2800"/>
            </a:pPr>
            <a:endParaRPr lang="en-GB" sz="2400" dirty="0">
              <a:latin typeface="Arial" panose="020B0604020202020204" pitchFamily="34" charset="0"/>
              <a:cs typeface="Arial" panose="020B0604020202020204" pitchFamily="34" charset="0"/>
            </a:endParaRPr>
          </a:p>
          <a:p>
            <a:pPr defTabSz="457200"/>
            <a:endParaRPr lang="en-US" b="1" dirty="0">
              <a:latin typeface="Arial" panose="020B0604020202020204" pitchFamily="34" charset="0"/>
              <a:ea typeface="Verdana" panose="020B0604030504040204" pitchFamily="34" charset="0"/>
              <a:cs typeface="Arial" panose="020B0604020202020204" pitchFamily="34" charset="0"/>
            </a:endParaRPr>
          </a:p>
          <a:p>
            <a:endParaRPr lang="en-GB"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5443" y="1320640"/>
            <a:ext cx="1109389" cy="1440180"/>
          </a:xfrm>
          <a:prstGeom prst="rect">
            <a:avLst/>
          </a:prstGeom>
        </p:spPr>
      </p:pic>
      <p:sp>
        <p:nvSpPr>
          <p:cNvPr id="6" name="TextBox 5"/>
          <p:cNvSpPr txBox="1"/>
          <p:nvPr/>
        </p:nvSpPr>
        <p:spPr>
          <a:xfrm>
            <a:off x="1531620" y="3195609"/>
            <a:ext cx="4914900" cy="738664"/>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Dropping litter from a car window</a:t>
            </a:r>
          </a:p>
          <a:p>
            <a:endParaRPr lang="en-GB" dirty="0"/>
          </a:p>
        </p:txBody>
      </p:sp>
      <p:pic>
        <p:nvPicPr>
          <p:cNvPr id="7" name="Picture 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3360" y="2878864"/>
            <a:ext cx="1309705" cy="1309705"/>
          </a:xfrm>
          <a:prstGeom prst="rect">
            <a:avLst/>
          </a:prstGeom>
        </p:spPr>
      </p:pic>
      <p:sp>
        <p:nvSpPr>
          <p:cNvPr id="13" name="TextBox 12"/>
          <p:cNvSpPr txBox="1"/>
          <p:nvPr/>
        </p:nvSpPr>
        <p:spPr>
          <a:xfrm>
            <a:off x="1531620" y="4246564"/>
            <a:ext cx="4914900" cy="738664"/>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Getting married at 16</a:t>
            </a:r>
            <a:endParaRPr lang="en-GB" sz="2400" dirty="0">
              <a:latin typeface="Arial" panose="020B0604020202020204" pitchFamily="34" charset="0"/>
              <a:cs typeface="Arial" panose="020B0604020202020204" pitchFamily="34" charset="0"/>
            </a:endParaRPr>
          </a:p>
          <a:p>
            <a:endParaRPr lang="en-GB" dirty="0"/>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9675" y="4240005"/>
            <a:ext cx="1199214" cy="884420"/>
          </a:xfrm>
          <a:prstGeom prst="rect">
            <a:avLst/>
          </a:prstGeom>
        </p:spPr>
      </p:pic>
      <p:sp>
        <p:nvSpPr>
          <p:cNvPr id="15" name="TextBox 14"/>
          <p:cNvSpPr txBox="1"/>
          <p:nvPr/>
        </p:nvSpPr>
        <p:spPr>
          <a:xfrm>
            <a:off x="1531620" y="5385337"/>
            <a:ext cx="4914900" cy="738664"/>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Getting a tattoo at 17</a:t>
            </a:r>
            <a:endParaRPr lang="en-GB" sz="2400" dirty="0">
              <a:latin typeface="Arial" panose="020B0604020202020204" pitchFamily="34" charset="0"/>
              <a:cs typeface="Arial" panose="020B0604020202020204" pitchFamily="34" charset="0"/>
            </a:endParaRPr>
          </a:p>
          <a:p>
            <a:endParaRPr lang="en-GB" dirty="0"/>
          </a:p>
        </p:txBody>
      </p: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5445" y="5333925"/>
            <a:ext cx="955504" cy="874883"/>
          </a:xfrm>
          <a:prstGeom prst="rect">
            <a:avLst/>
          </a:prstGeom>
        </p:spPr>
      </p:pic>
    </p:spTree>
    <p:extLst>
      <p:ext uri="{BB962C8B-B14F-4D97-AF65-F5344CB8AC3E}">
        <p14:creationId xmlns:p14="http://schemas.microsoft.com/office/powerpoint/2010/main" val="131866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87" y="483073"/>
            <a:ext cx="9142413" cy="60410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0" y="5989764"/>
            <a:ext cx="9144000" cy="865668"/>
          </a:xfrm>
          <a:custGeom>
            <a:avLst/>
            <a:gdLst>
              <a:gd name="connsiteX0" fmla="*/ 9144000 w 9144000"/>
              <a:gd name="connsiteY0" fmla="*/ 0 h 865668"/>
              <a:gd name="connsiteX1" fmla="*/ 9144000 w 9144000"/>
              <a:gd name="connsiteY1" fmla="*/ 481259 h 865668"/>
              <a:gd name="connsiteX2" fmla="*/ 9144000 w 9144000"/>
              <a:gd name="connsiteY2" fmla="*/ 655455 h 865668"/>
              <a:gd name="connsiteX3" fmla="*/ 9144000 w 9144000"/>
              <a:gd name="connsiteY3" fmla="*/ 865668 h 865668"/>
              <a:gd name="connsiteX4" fmla="*/ 0 w 9144000"/>
              <a:gd name="connsiteY4" fmla="*/ 865668 h 865668"/>
              <a:gd name="connsiteX5" fmla="*/ 0 w 9144000"/>
              <a:gd name="connsiteY5" fmla="*/ 655455 h 865668"/>
              <a:gd name="connsiteX6" fmla="*/ 0 w 9144000"/>
              <a:gd name="connsiteY6" fmla="*/ 481259 h 865668"/>
              <a:gd name="connsiteX7" fmla="*/ 0 w 9144000"/>
              <a:gd name="connsiteY7" fmla="*/ 356050 h 86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865668">
                <a:moveTo>
                  <a:pt x="9144000" y="0"/>
                </a:moveTo>
                <a:lnTo>
                  <a:pt x="9144000" y="481259"/>
                </a:lnTo>
                <a:lnTo>
                  <a:pt x="9144000" y="655455"/>
                </a:lnTo>
                <a:lnTo>
                  <a:pt x="9144000" y="865668"/>
                </a:lnTo>
                <a:lnTo>
                  <a:pt x="0" y="865668"/>
                </a:lnTo>
                <a:lnTo>
                  <a:pt x="0" y="655455"/>
                </a:lnTo>
                <a:lnTo>
                  <a:pt x="0" y="481259"/>
                </a:lnTo>
                <a:lnTo>
                  <a:pt x="0" y="3560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0" y="1"/>
            <a:ext cx="9144000" cy="1140117"/>
          </a:xfrm>
          <a:custGeom>
            <a:avLst/>
            <a:gdLst>
              <a:gd name="connsiteX0" fmla="*/ 0 w 9144000"/>
              <a:gd name="connsiteY0" fmla="*/ 0 h 1140117"/>
              <a:gd name="connsiteX1" fmla="*/ 9144000 w 9144000"/>
              <a:gd name="connsiteY1" fmla="*/ 0 h 1140117"/>
              <a:gd name="connsiteX2" fmla="*/ 9144000 w 9144000"/>
              <a:gd name="connsiteY2" fmla="*/ 484662 h 1140117"/>
              <a:gd name="connsiteX3" fmla="*/ 9144000 w 9144000"/>
              <a:gd name="connsiteY3" fmla="*/ 760270 h 1140117"/>
              <a:gd name="connsiteX4" fmla="*/ 9144000 w 9144000"/>
              <a:gd name="connsiteY4" fmla="*/ 784067 h 1140117"/>
              <a:gd name="connsiteX5" fmla="*/ 0 w 9144000"/>
              <a:gd name="connsiteY5" fmla="*/ 1140117 h 1140117"/>
              <a:gd name="connsiteX6" fmla="*/ 0 w 9144000"/>
              <a:gd name="connsiteY6" fmla="*/ 760270 h 1140117"/>
              <a:gd name="connsiteX7" fmla="*/ 0 w 9144000"/>
              <a:gd name="connsiteY7" fmla="*/ 484662 h 11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140117">
                <a:moveTo>
                  <a:pt x="0" y="0"/>
                </a:moveTo>
                <a:lnTo>
                  <a:pt x="9144000" y="0"/>
                </a:lnTo>
                <a:lnTo>
                  <a:pt x="9144000" y="484662"/>
                </a:lnTo>
                <a:lnTo>
                  <a:pt x="9144000" y="760270"/>
                </a:lnTo>
                <a:lnTo>
                  <a:pt x="9144000" y="784067"/>
                </a:lnTo>
                <a:lnTo>
                  <a:pt x="0" y="1140117"/>
                </a:lnTo>
                <a:lnTo>
                  <a:pt x="0" y="760270"/>
                </a:lnTo>
                <a:lnTo>
                  <a:pt x="0" y="4846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275445" y="268625"/>
            <a:ext cx="923769" cy="1033742"/>
          </a:xfrm>
          <a:prstGeom prst="rect">
            <a:avLst/>
          </a:prstGeom>
        </p:spPr>
      </p:pic>
      <p:sp>
        <p:nvSpPr>
          <p:cNvPr id="25" name="TextBox 24"/>
          <p:cNvSpPr txBox="1"/>
          <p:nvPr/>
        </p:nvSpPr>
        <p:spPr>
          <a:xfrm>
            <a:off x="974360" y="6455323"/>
            <a:ext cx="5111646" cy="246221"/>
          </a:xfrm>
          <a:prstGeom prst="rect">
            <a:avLst/>
          </a:prstGeom>
          <a:noFill/>
        </p:spPr>
        <p:txBody>
          <a:bodyPr wrap="square" rtlCol="0">
            <a:spAutoFit/>
          </a:bodyPr>
          <a:lstStyle/>
          <a:p>
            <a:r>
              <a:rPr lang="en-US" sz="1000" dirty="0">
                <a:solidFill>
                  <a:schemeClr val="bg2">
                    <a:lumMod val="50000"/>
                  </a:schemeClr>
                </a:solidFill>
                <a:latin typeface="Arial" charset="0"/>
                <a:ea typeface="Arial" charset="0"/>
                <a:cs typeface="Arial" charset="0"/>
              </a:rPr>
              <a:t>© Young Citizens</a:t>
            </a:r>
          </a:p>
        </p:txBody>
      </p:sp>
      <p:sp>
        <p:nvSpPr>
          <p:cNvPr id="26" name="TextBox 25"/>
          <p:cNvSpPr txBox="1"/>
          <p:nvPr/>
        </p:nvSpPr>
        <p:spPr>
          <a:xfrm>
            <a:off x="464697" y="6293278"/>
            <a:ext cx="794478" cy="461665"/>
          </a:xfrm>
          <a:prstGeom prst="rect">
            <a:avLst/>
          </a:prstGeom>
          <a:noFill/>
        </p:spPr>
        <p:txBody>
          <a:bodyPr wrap="square" rtlCol="0">
            <a:spAutoFit/>
          </a:bodyPr>
          <a:lstStyle/>
          <a:p>
            <a:pPr defTabSz="342892"/>
            <a:r>
              <a:rPr lang="en-GB" sz="2400" b="1" dirty="0">
                <a:solidFill>
                  <a:schemeClr val="accent4"/>
                </a:solidFill>
                <a:latin typeface="Century Gothic" panose="020B0502020202020204" pitchFamily="34" charset="0"/>
                <a:ea typeface="Verdana" panose="020B0604030504040204" pitchFamily="34" charset="0"/>
                <a:cs typeface="Arial" panose="020B0604020202020204" pitchFamily="34" charset="0"/>
              </a:rPr>
              <a:t>9</a:t>
            </a:r>
            <a:endParaRPr lang="en-US" sz="2400" b="1" dirty="0">
              <a:solidFill>
                <a:schemeClr val="accent4"/>
              </a:solidFill>
              <a:latin typeface="Century Gothic" panose="020B0502020202020204" pitchFamily="34" charset="0"/>
              <a:ea typeface="Verdana" panose="020B0604030504040204" pitchFamily="34" charset="0"/>
              <a:cs typeface="Arial" panose="020B0604020202020204" pitchFamily="34" charset="0"/>
            </a:endParaRPr>
          </a:p>
        </p:txBody>
      </p:sp>
      <p:sp>
        <p:nvSpPr>
          <p:cNvPr id="6" name="TextBox 5"/>
          <p:cNvSpPr txBox="1"/>
          <p:nvPr/>
        </p:nvSpPr>
        <p:spPr>
          <a:xfrm>
            <a:off x="1323162" y="5500825"/>
            <a:ext cx="4914900" cy="738664"/>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Getting your ears pierced at 7</a:t>
            </a:r>
            <a:endParaRPr lang="en-GB" sz="2400" dirty="0">
              <a:latin typeface="Arial" panose="020B0604020202020204" pitchFamily="34" charset="0"/>
              <a:cs typeface="Arial" panose="020B0604020202020204" pitchFamily="34" charset="0"/>
            </a:endParaRPr>
          </a:p>
          <a:p>
            <a:endParaRPr lang="en-GB" dirty="0"/>
          </a:p>
        </p:txBody>
      </p:sp>
      <p:sp>
        <p:nvSpPr>
          <p:cNvPr id="13" name="TextBox 12"/>
          <p:cNvSpPr txBox="1"/>
          <p:nvPr/>
        </p:nvSpPr>
        <p:spPr>
          <a:xfrm>
            <a:off x="1392772" y="2563274"/>
            <a:ext cx="4914900" cy="738664"/>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Crossing the road on a red man</a:t>
            </a:r>
            <a:endParaRPr lang="en-GB" sz="2400" dirty="0">
              <a:latin typeface="Arial" panose="020B0604020202020204" pitchFamily="34" charset="0"/>
              <a:cs typeface="Arial" panose="020B0604020202020204" pitchFamily="34" charset="0"/>
            </a:endParaRPr>
          </a:p>
          <a:p>
            <a:endParaRPr lang="en-GB" dirty="0"/>
          </a:p>
        </p:txBody>
      </p:sp>
      <p:sp>
        <p:nvSpPr>
          <p:cNvPr id="15" name="TextBox 14"/>
          <p:cNvSpPr txBox="1"/>
          <p:nvPr/>
        </p:nvSpPr>
        <p:spPr>
          <a:xfrm>
            <a:off x="1428750" y="3533319"/>
            <a:ext cx="4914900" cy="738664"/>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Not cleaning up your dog’s poo</a:t>
            </a:r>
            <a:endParaRPr lang="en-GB" sz="2400" dirty="0">
              <a:latin typeface="Arial" panose="020B0604020202020204" pitchFamily="34" charset="0"/>
              <a:cs typeface="Arial" panose="020B0604020202020204" pitchFamily="34" charset="0"/>
            </a:endParaRPr>
          </a:p>
          <a:p>
            <a:endParaRPr lang="en-GB" dirty="0"/>
          </a:p>
        </p:txBody>
      </p:sp>
      <p:sp>
        <p:nvSpPr>
          <p:cNvPr id="17" name="TextBox 16"/>
          <p:cNvSpPr txBox="1"/>
          <p:nvPr/>
        </p:nvSpPr>
        <p:spPr>
          <a:xfrm>
            <a:off x="1428750" y="4563436"/>
            <a:ext cx="7360920" cy="738664"/>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Not being paid minimum wage for your part-time job</a:t>
            </a:r>
            <a:endParaRPr lang="en-GB" sz="2400" dirty="0">
              <a:latin typeface="Arial" panose="020B0604020202020204" pitchFamily="34" charset="0"/>
              <a:cs typeface="Arial" panose="020B0604020202020204" pitchFamily="34" charset="0"/>
            </a:endParaRPr>
          </a:p>
          <a:p>
            <a:endParaRPr lang="en-GB" dirty="0"/>
          </a:p>
        </p:txBody>
      </p:sp>
      <p:sp>
        <p:nvSpPr>
          <p:cNvPr id="18" name="TextBox 17"/>
          <p:cNvSpPr txBox="1"/>
          <p:nvPr/>
        </p:nvSpPr>
        <p:spPr>
          <a:xfrm>
            <a:off x="1480637" y="1443632"/>
            <a:ext cx="7751227" cy="1107996"/>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Being charged more for car insurance because </a:t>
            </a:r>
            <a:r>
              <a:rPr lang="en-GB" sz="2400" smtClean="0">
                <a:latin typeface="Arial" panose="020B0604020202020204" pitchFamily="34" charset="0"/>
                <a:cs typeface="Arial" panose="020B0604020202020204" pitchFamily="34" charset="0"/>
              </a:rPr>
              <a:t>you </a:t>
            </a:r>
          </a:p>
          <a:p>
            <a:r>
              <a:rPr lang="en-GB" sz="2400" smtClean="0">
                <a:latin typeface="Arial" panose="020B0604020202020204" pitchFamily="34" charset="0"/>
                <a:cs typeface="Arial" panose="020B0604020202020204" pitchFamily="34" charset="0"/>
              </a:rPr>
              <a:t>are </a:t>
            </a:r>
            <a:r>
              <a:rPr lang="en-GB" sz="2400" dirty="0" smtClean="0">
                <a:latin typeface="Arial" panose="020B0604020202020204" pitchFamily="34" charset="0"/>
                <a:cs typeface="Arial" panose="020B0604020202020204" pitchFamily="34" charset="0"/>
              </a:rPr>
              <a:t>under 25</a:t>
            </a:r>
            <a:endParaRPr lang="en-GB" sz="2400" dirty="0">
              <a:latin typeface="Arial" panose="020B0604020202020204" pitchFamily="34" charset="0"/>
              <a:cs typeface="Arial" panose="020B0604020202020204" pitchFamily="34" charset="0"/>
            </a:endParaRPr>
          </a:p>
          <a:p>
            <a:endParaRPr lang="en-GB"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761" y="5384933"/>
            <a:ext cx="448718" cy="730737"/>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59875" t="49485" r="19000"/>
          <a:stretch/>
        </p:blipFill>
        <p:spPr>
          <a:xfrm>
            <a:off x="389761" y="2365255"/>
            <a:ext cx="518328" cy="902474"/>
          </a:xfrm>
          <a:prstGeom prst="rect">
            <a:avLst/>
          </a:prstGeom>
        </p:spPr>
      </p:pic>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l="43651" b="73000"/>
          <a:stretch/>
        </p:blipFill>
        <p:spPr>
          <a:xfrm>
            <a:off x="196184" y="3476573"/>
            <a:ext cx="1062991" cy="970166"/>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129" y="4211650"/>
            <a:ext cx="1372621" cy="1372621"/>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9811" y="1548286"/>
            <a:ext cx="1125008" cy="562504"/>
          </a:xfrm>
          <a:prstGeom prst="rect">
            <a:avLst/>
          </a:prstGeom>
        </p:spPr>
      </p:pic>
    </p:spTree>
    <p:extLst>
      <p:ext uri="{BB962C8B-B14F-4D97-AF65-F5344CB8AC3E}">
        <p14:creationId xmlns:p14="http://schemas.microsoft.com/office/powerpoint/2010/main" val="370576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5" grpId="0"/>
      <p:bldP spid="17" grpId="0"/>
    </p:bldLst>
  </p:timing>
</p:sld>
</file>

<file path=ppt/theme/theme1.xml><?xml version="1.0" encoding="utf-8"?>
<a:theme xmlns:a="http://schemas.openxmlformats.org/drawingml/2006/main" name="Office Theme">
  <a:themeElements>
    <a:clrScheme name="Custom 1">
      <a:dk1>
        <a:srgbClr val="000000"/>
      </a:dk1>
      <a:lt1>
        <a:srgbClr val="FFFFFF"/>
      </a:lt1>
      <a:dk2>
        <a:srgbClr val="165393"/>
      </a:dk2>
      <a:lt2>
        <a:srgbClr val="E7E6E6"/>
      </a:lt2>
      <a:accent1>
        <a:srgbClr val="FFF14F"/>
      </a:accent1>
      <a:accent2>
        <a:srgbClr val="F1613F"/>
      </a:accent2>
      <a:accent3>
        <a:srgbClr val="E34597"/>
      </a:accent3>
      <a:accent4>
        <a:srgbClr val="67C3BB"/>
      </a:accent4>
      <a:accent5>
        <a:srgbClr val="5BFFFF"/>
      </a:accent5>
      <a:accent6>
        <a:srgbClr val="70FF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3258</TotalTime>
  <Words>1170</Words>
  <Application>Microsoft Office PowerPoint</Application>
  <PresentationFormat>On-screen Show (4:3)</PresentationFormat>
  <Paragraphs>174</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Century Gothic</vt:lpstr>
      <vt:lpstr>Helvetica Neue</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Naomi Kennedy</dc:creator>
  <cp:lastModifiedBy>Naomi Kennedy</cp:lastModifiedBy>
  <cp:revision>237</cp:revision>
  <dcterms:created xsi:type="dcterms:W3CDTF">1899-12-31T23:00:00Z</dcterms:created>
  <dcterms:modified xsi:type="dcterms:W3CDTF">2023-01-31T16:37:31Z</dcterms:modified>
</cp:coreProperties>
</file>